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87" r:id="rId5"/>
    <p:sldId id="264" r:id="rId6"/>
    <p:sldId id="265" r:id="rId7"/>
    <p:sldId id="278" r:id="rId8"/>
    <p:sldId id="321" r:id="rId9"/>
    <p:sldId id="325" r:id="rId10"/>
    <p:sldId id="343" r:id="rId11"/>
    <p:sldId id="344" r:id="rId12"/>
    <p:sldId id="340" r:id="rId13"/>
    <p:sldId id="332" r:id="rId14"/>
    <p:sldId id="345" r:id="rId15"/>
    <p:sldId id="346" r:id="rId16"/>
    <p:sldId id="347" r:id="rId17"/>
    <p:sldId id="338" r:id="rId18"/>
    <p:sldId id="348" r:id="rId19"/>
    <p:sldId id="303" r:id="rId20"/>
    <p:sldId id="327" r:id="rId21"/>
    <p:sldId id="330" r:id="rId22"/>
    <p:sldId id="349" r:id="rId23"/>
    <p:sldId id="331" r:id="rId24"/>
    <p:sldId id="350" r:id="rId25"/>
    <p:sldId id="351" r:id="rId26"/>
    <p:sldId id="335" r:id="rId27"/>
    <p:sldId id="352" r:id="rId28"/>
    <p:sldId id="353" r:id="rId29"/>
    <p:sldId id="333" r:id="rId30"/>
    <p:sldId id="328" r:id="rId31"/>
  </p:sldIdLst>
  <p:sldSz cx="12192000" cy="6858000"/>
  <p:notesSz cx="6797675" cy="9872663"/>
  <p:custDataLst>
    <p:tags r:id="rId33"/>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3505E"/>
    <a:srgbClr val="00B1EB"/>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8620" autoAdjust="0"/>
    <p:restoredTop sz="93873" autoAdjust="0"/>
  </p:normalViewPr>
  <p:slideViewPr>
    <p:cSldViewPr snapToGrid="0">
      <p:cViewPr varScale="1">
        <p:scale>
          <a:sx n="57" d="100"/>
          <a:sy n="57" d="100"/>
        </p:scale>
        <p:origin x="192" y="143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18-12-2023</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987691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723317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32812632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3519913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3375570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14902805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001774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2798597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14485841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3887042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39107426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24618317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34471072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23</a:t>
            </a:fld>
            <a:endParaRPr lang="nl-NL"/>
          </a:p>
        </p:txBody>
      </p:sp>
    </p:spTree>
    <p:extLst>
      <p:ext uri="{BB962C8B-B14F-4D97-AF65-F5344CB8AC3E}">
        <p14:creationId xmlns:p14="http://schemas.microsoft.com/office/powerpoint/2010/main" val="2268726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24</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25</a:t>
            </a:fld>
            <a:endParaRPr lang="nl-NL"/>
          </a:p>
        </p:txBody>
      </p:sp>
    </p:spTree>
    <p:extLst>
      <p:ext uri="{BB962C8B-B14F-4D97-AF65-F5344CB8AC3E}">
        <p14:creationId xmlns:p14="http://schemas.microsoft.com/office/powerpoint/2010/main" val="1233453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46486B77-D758-EE45-B785-DE82354BB2DF}" type="slidenum">
              <a:rPr lang="nl-NL" smtClean="0"/>
              <a:t>26</a:t>
            </a:fld>
            <a:endParaRPr lang="nl-NL"/>
          </a:p>
        </p:txBody>
      </p:sp>
    </p:spTree>
    <p:extLst>
      <p:ext uri="{BB962C8B-B14F-4D97-AF65-F5344CB8AC3E}">
        <p14:creationId xmlns:p14="http://schemas.microsoft.com/office/powerpoint/2010/main" val="667553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27</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7643253" y="478367"/>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5420702" y="478367"/>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7710986" y="954766"/>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7713074" y="1869424"/>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7.xml"/><Relationship Id="rId4" Type="http://schemas.openxmlformats.org/officeDocument/2006/relationships/image" Target="../media/image5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8.xml"/><Relationship Id="rId4" Type="http://schemas.openxmlformats.org/officeDocument/2006/relationships/image" Target="../media/image51.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 Id="rId5" Type="http://schemas.microsoft.com/office/2007/relationships/hdphoto" Target="../media/hdphoto1.wdp"/><Relationship Id="rId4" Type="http://schemas.openxmlformats.org/officeDocument/2006/relationships/image" Target="../media/image5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53.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10.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25.png"/><Relationship Id="rId5" Type="http://schemas.openxmlformats.org/officeDocument/2006/relationships/image" Target="../media/image55.svg"/><Relationship Id="rId4" Type="http://schemas.openxmlformats.org/officeDocument/2006/relationships/image" Target="../media/image54.png"/><Relationship Id="rId9" Type="http://schemas.openxmlformats.org/officeDocument/2006/relationships/image" Target="../media/image49.sv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57.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58.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ags" Target="../tags/tag17.xml"/><Relationship Id="rId4" Type="http://schemas.openxmlformats.org/officeDocument/2006/relationships/image" Target="../media/image59.jpeg"/></Relationships>
</file>

<file path=ppt/slides/_rels/slide17.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7.xml"/><Relationship Id="rId7"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tags" Target="../tags/tag18.xml"/><Relationship Id="rId6" Type="http://schemas.openxmlformats.org/officeDocument/2006/relationships/image" Target="../media/image55.svg"/><Relationship Id="rId5" Type="http://schemas.openxmlformats.org/officeDocument/2006/relationships/image" Target="../media/image54.png"/><Relationship Id="rId10" Type="http://schemas.openxmlformats.org/officeDocument/2006/relationships/image" Target="../media/image49.svg"/><Relationship Id="rId4" Type="http://schemas.openxmlformats.org/officeDocument/2006/relationships/image" Target="../media/image60.png"/><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8.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9.xml"/><Relationship Id="rId6" Type="http://schemas.openxmlformats.org/officeDocument/2006/relationships/image" Target="../media/image55.svg"/><Relationship Id="rId5" Type="http://schemas.openxmlformats.org/officeDocument/2006/relationships/image" Target="../media/image54.png"/><Relationship Id="rId10" Type="http://schemas.openxmlformats.org/officeDocument/2006/relationships/image" Target="../media/image49.svg"/><Relationship Id="rId4" Type="http://schemas.openxmlformats.org/officeDocument/2006/relationships/image" Target="../media/image61.pn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59.jpeg"/></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notesSlide" Target="../notesSlides/notesSlide20.xml"/><Relationship Id="rId7" Type="http://schemas.openxmlformats.org/officeDocument/2006/relationships/image" Target="../media/image63.sv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62.png"/><Relationship Id="rId11" Type="http://schemas.openxmlformats.org/officeDocument/2006/relationships/image" Target="../media/image49.svg"/><Relationship Id="rId5" Type="http://schemas.openxmlformats.org/officeDocument/2006/relationships/image" Target="../media/image55.svg"/><Relationship Id="rId10" Type="http://schemas.openxmlformats.org/officeDocument/2006/relationships/image" Target="../media/image22.png"/><Relationship Id="rId4" Type="http://schemas.openxmlformats.org/officeDocument/2006/relationships/image" Target="../media/image54.png"/><Relationship Id="rId9" Type="http://schemas.openxmlformats.org/officeDocument/2006/relationships/image" Target="../media/image48.sv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 Id="rId4"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notesSlide" Target="../notesSlides/notesSlide23.xml"/><Relationship Id="rId7" Type="http://schemas.openxmlformats.org/officeDocument/2006/relationships/image" Target="../media/image66.png"/><Relationship Id="rId2" Type="http://schemas.openxmlformats.org/officeDocument/2006/relationships/slideLayout" Target="../slideLayouts/slideLayout3.xml"/><Relationship Id="rId1" Type="http://schemas.openxmlformats.org/officeDocument/2006/relationships/tags" Target="../tags/tag24.xml"/><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6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25.xml"/><Relationship Id="rId5" Type="http://schemas.openxmlformats.org/officeDocument/2006/relationships/image" Target="../media/image69.png"/><Relationship Id="rId4" Type="http://schemas.openxmlformats.org/officeDocument/2006/relationships/image" Target="../media/image6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xml"/><Relationship Id="rId1" Type="http://schemas.openxmlformats.org/officeDocument/2006/relationships/tags" Target="../tags/tag26.xml"/><Relationship Id="rId5" Type="http://schemas.openxmlformats.org/officeDocument/2006/relationships/image" Target="../media/image71.png"/><Relationship Id="rId4" Type="http://schemas.openxmlformats.org/officeDocument/2006/relationships/image" Target="../media/image70.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0000" b="-10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a:latin typeface="Raleway" pitchFamily="2" charset="77"/>
              </a:rPr>
              <a:t>Veiligheid in het verkeer</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3" name="Tijdelijke aanduiding voor inhoud 2">
            <a:extLst>
              <a:ext uri="{FF2B5EF4-FFF2-40B4-BE49-F238E27FC236}">
                <a16:creationId xmlns:a16="http://schemas.microsoft.com/office/drawing/2014/main" id="{4ED605E6-3182-488F-A6E2-BC0DE0C8E31B}"/>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a:t>In veel bedrijven gaan medewerkers met de </a:t>
            </a:r>
            <a:r>
              <a:rPr lang="nl-NL">
                <a:solidFill>
                  <a:srgbClr val="EE2E24"/>
                </a:solidFill>
                <a:latin typeface="Raleway ExtraBold" panose="020B0903030101060003" pitchFamily="34" charset="0"/>
              </a:rPr>
              <a:t>(bedrijfs-)auto/bus </a:t>
            </a:r>
            <a:r>
              <a:rPr lang="nl-NL"/>
              <a:t>naar het werk en naar huis. Ze gaan de weg op om klanten te bezoeken, naar projecten te reizen of om medewerkers en materialen te vervoeren. </a:t>
            </a:r>
          </a:p>
          <a:p>
            <a:pPr marL="0" indent="0">
              <a:lnSpc>
                <a:spcPct val="100000"/>
              </a:lnSpc>
              <a:buNone/>
            </a:pPr>
            <a:r>
              <a:rPr lang="nl-NL"/>
              <a:t>In het verkeer in Nederland komt </a:t>
            </a:r>
            <a:r>
              <a:rPr lang="nl-NL">
                <a:solidFill>
                  <a:srgbClr val="EE2E24"/>
                </a:solidFill>
                <a:latin typeface="Raleway ExtraBold" panose="020B0903030101060003" pitchFamily="34" charset="0"/>
              </a:rPr>
              <a:t>elk jaar </a:t>
            </a:r>
            <a:r>
              <a:rPr lang="nl-NL"/>
              <a:t>een groot aantal </a:t>
            </a:r>
            <a:r>
              <a:rPr lang="nl-NL">
                <a:solidFill>
                  <a:srgbClr val="EE2E24"/>
                </a:solidFill>
                <a:latin typeface="Raleway ExtraBold" panose="020B0903030101060003" pitchFamily="34" charset="0"/>
              </a:rPr>
              <a:t>ongelukken</a:t>
            </a:r>
            <a:r>
              <a:rPr lang="nl-NL"/>
              <a:t> voor. In 2021 kwamen in Nederland 582 mensen om het leven door een </a:t>
            </a:r>
            <a:r>
              <a:rPr lang="nl-NL">
                <a:solidFill>
                  <a:srgbClr val="EE2E24"/>
                </a:solidFill>
                <a:latin typeface="Raleway ExtraBold" panose="020B0903030101060003" pitchFamily="34" charset="0"/>
              </a:rPr>
              <a:t>verkeersongeval</a:t>
            </a:r>
            <a:r>
              <a:rPr lang="nl-NL"/>
              <a:t>. Ook het aantal ongevallen met </a:t>
            </a:r>
            <a:r>
              <a:rPr lang="nl-NL">
                <a:solidFill>
                  <a:srgbClr val="EE2E24"/>
                </a:solidFill>
                <a:latin typeface="Raleway ExtraBold" panose="020B0903030101060003" pitchFamily="34" charset="0"/>
              </a:rPr>
              <a:t>elektrische fietsen </a:t>
            </a:r>
            <a:r>
              <a:rPr lang="nl-NL"/>
              <a:t>is significant gestegen.</a:t>
            </a:r>
          </a:p>
          <a:p>
            <a:pPr marL="0" indent="0">
              <a:lnSpc>
                <a:spcPct val="100000"/>
              </a:lnSpc>
              <a:buNone/>
            </a:pPr>
            <a:r>
              <a:rPr lang="nl-NL"/>
              <a:t>Om het </a:t>
            </a:r>
            <a:r>
              <a:rPr lang="nl-NL">
                <a:solidFill>
                  <a:srgbClr val="EE2E24"/>
                </a:solidFill>
                <a:latin typeface="Raleway ExtraBold" panose="020B0903030101060003" pitchFamily="34" charset="0"/>
              </a:rPr>
              <a:t>veiligheidsbewustzijn</a:t>
            </a:r>
            <a:r>
              <a:rPr lang="nl-NL"/>
              <a:t> in het verkeer te verhogen, wil </a:t>
            </a:r>
            <a:r>
              <a:rPr lang="nl-NL">
                <a:solidFill>
                  <a:srgbClr val="EE2E24"/>
                </a:solidFill>
                <a:latin typeface="Raleway ExtraBold" panose="020B0903030101060003" pitchFamily="34" charset="0"/>
              </a:rPr>
              <a:t>OnderhoudNL</a:t>
            </a:r>
            <a:r>
              <a:rPr lang="nl-NL"/>
              <a:t> haar leden voorzien van een toolboxmeeting over de risico’s in het verkeer en de wijze waarop iedereen kan bijdragen aan het </a:t>
            </a:r>
            <a:r>
              <a:rPr lang="nl-NL">
                <a:solidFill>
                  <a:srgbClr val="EE2E24"/>
                </a:solidFill>
                <a:latin typeface="Raleway ExtraBold" panose="020B0903030101060003" pitchFamily="34" charset="0"/>
              </a:rPr>
              <a:t>veilig</a:t>
            </a:r>
            <a:r>
              <a:rPr lang="nl-NL"/>
              <a:t> deelnemen aan het verkeer.</a:t>
            </a:r>
          </a:p>
          <a:p>
            <a:pPr marL="0" indent="0">
              <a:lnSpc>
                <a:spcPct val="100000"/>
              </a:lnSpc>
              <a:buNone/>
            </a:pPr>
            <a:endParaRPr lang="nl-NL"/>
          </a:p>
          <a:p>
            <a:pPr marL="0" indent="0">
              <a:lnSpc>
                <a:spcPct val="100000"/>
              </a:lnSpc>
              <a:buNone/>
            </a:pPr>
            <a:endParaRPr lang="nl-NL"/>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a:t>Wat is verkeersveiligheid?</a:t>
            </a:r>
          </a:p>
          <a:p>
            <a:pPr marL="342900" indent="-342900">
              <a:buFont typeface="+mj-lt"/>
              <a:buAutoNum type="arabicPeriod"/>
            </a:pPr>
            <a:r>
              <a:rPr lang="nl-NL"/>
              <a:t>Rijden onder invloed</a:t>
            </a:r>
          </a:p>
          <a:p>
            <a:pPr marL="342900" indent="-342900">
              <a:buFont typeface="+mj-lt"/>
              <a:buAutoNum type="arabicPeriod"/>
            </a:pPr>
            <a:r>
              <a:rPr lang="nl-NL"/>
              <a:t>Te hard rijden: wat zijn de gevolgen?</a:t>
            </a:r>
          </a:p>
          <a:p>
            <a:pPr marL="342900" indent="-342900">
              <a:buFont typeface="+mj-lt"/>
              <a:buAutoNum type="arabicPeriod"/>
            </a:pPr>
            <a:r>
              <a:rPr lang="nl-NL"/>
              <a:t>Slechte weersomstandigheden</a:t>
            </a:r>
          </a:p>
          <a:p>
            <a:pPr marL="342900" indent="-342900">
              <a:buFont typeface="+mj-lt"/>
              <a:buAutoNum type="arabicPeriod"/>
            </a:pPr>
            <a:r>
              <a:rPr lang="nl-NL"/>
              <a:t>MONO</a:t>
            </a:r>
          </a:p>
          <a:p>
            <a:pPr marL="342900" indent="-342900">
              <a:buFont typeface="+mj-lt"/>
              <a:buAutoNum type="arabicPeriod"/>
            </a:pPr>
            <a:r>
              <a:rPr lang="nl-NL"/>
              <a:t>APK keuring</a:t>
            </a:r>
          </a:p>
          <a:p>
            <a:pPr marL="342900" indent="-342900">
              <a:buFont typeface="+mj-lt"/>
              <a:buAutoNum type="arabicPeriod"/>
            </a:pPr>
            <a:r>
              <a:rPr lang="nl-NL"/>
              <a:t>Veiligheidsgordel</a:t>
            </a:r>
          </a:p>
          <a:p>
            <a:pPr marL="342900" indent="-342900">
              <a:buFont typeface="+mj-lt"/>
              <a:buAutoNum type="arabicPeriod"/>
            </a:pPr>
            <a:r>
              <a:rPr lang="nl-NL"/>
              <a:t>Aanhangwagen</a:t>
            </a:r>
          </a:p>
          <a:p>
            <a:pPr marL="342900" indent="-342900">
              <a:buFont typeface="+mj-lt"/>
              <a:buAutoNum type="arabicPeriod"/>
            </a:pPr>
            <a:r>
              <a:rPr lang="nl-NL"/>
              <a:t>Veilige bedrijfswageninrichting</a:t>
            </a:r>
          </a:p>
          <a:p>
            <a:pPr marL="342900" indent="-342900">
              <a:buFont typeface="+mj-lt"/>
              <a:buAutoNum type="arabicPeriod"/>
            </a:pPr>
            <a:r>
              <a:rPr lang="nl-NL"/>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327167"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Stel jezelf de vraag of je blootgesteld wordt aan gevaarlijke situaties en of dat voorkomen kan worden. Het gaat om jouw eigen veiligheid.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2062103"/>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Zijn maatregelen genomen zodat verantwoord gewerkt </a:t>
            </a:r>
          </a:p>
          <a:p>
            <a:r>
              <a:rPr lang="nl-NL" sz="1600">
                <a:latin typeface="Raleway" panose="020B0503030101060003" pitchFamily="34" charset="0"/>
                <a:cs typeface="Futura Medium" panose="020B0602020204020303" pitchFamily="34" charset="-79"/>
              </a:rPr>
              <a:t>kan worden? Denk bijvoorbeeld aan het omdoen van je gordel of je telefoon op niet storen zetten. </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Wat kun jij nog meer doen voordat de werkzaamheden op de meest veilige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CA3C04A2-9D1A-EF0D-A37E-F90773082F26}"/>
              </a:ext>
            </a:extLst>
          </p:cNvPr>
          <p:cNvPicPr>
            <a:picLocks noChangeAspect="1"/>
          </p:cNvPicPr>
          <p:nvPr/>
        </p:nvPicPr>
        <p:blipFill rotWithShape="1">
          <a:blip r:embed="rId4"/>
          <a:srcRect l="32018" r="30891"/>
          <a:stretch/>
        </p:blipFill>
        <p:spPr>
          <a:xfrm>
            <a:off x="8439324" y="202421"/>
            <a:ext cx="3607267" cy="6463487"/>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Wat is verkeersveiligheid?</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Verkeersveiligheid of verkeersonveiligheid is de mate van veiligheid in het wegverkeer. Het is een onvrijwillig gelopen risico. Zonder aan het verkeer deel te nemen kunnen mensen niet (of nauwelijks) functioneren. </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De voornaamste risico’s met betrekking tot verkeersveiligheid zijn aanrijdingen en ongelukken tussen verkeersdeelnemers. Oorzaken hiervan zijn o.a.:</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Slecht zicht bij in- en uitritten;</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Onoverzichtelijke situaties;</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Schrikreacties van ongelijkwaardige verkeersdeelnemers (bijv. groot materieel en fietsers);</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Afleiding van de verkeersdeelnemer door werkzaamheden.</a:t>
            </a:r>
          </a:p>
        </p:txBody>
      </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grpSp>
        <p:nvGrpSpPr>
          <p:cNvPr id="4" name="Groep 3">
            <a:extLst>
              <a:ext uri="{FF2B5EF4-FFF2-40B4-BE49-F238E27FC236}">
                <a16:creationId xmlns:a16="http://schemas.microsoft.com/office/drawing/2014/main" id="{45125E42-F25F-8082-BBF9-92479C4440B8}"/>
              </a:ext>
            </a:extLst>
          </p:cNvPr>
          <p:cNvGrpSpPr/>
          <p:nvPr/>
        </p:nvGrpSpPr>
        <p:grpSpPr>
          <a:xfrm>
            <a:off x="10746404" y="202421"/>
            <a:ext cx="1557126" cy="673073"/>
            <a:chOff x="10759131" y="156784"/>
            <a:chExt cx="1543442" cy="661879"/>
          </a:xfrm>
        </p:grpSpPr>
        <p:pic>
          <p:nvPicPr>
            <p:cNvPr id="6" name="Afbeelding 61">
              <a:extLst>
                <a:ext uri="{FF2B5EF4-FFF2-40B4-BE49-F238E27FC236}">
                  <a16:creationId xmlns:a16="http://schemas.microsoft.com/office/drawing/2014/main" id="{2A2FF8E4-2BAA-04A1-B9B5-F2686FE3AF13}"/>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7" name="Tekstvak 6">
              <a:extLst>
                <a:ext uri="{FF2B5EF4-FFF2-40B4-BE49-F238E27FC236}">
                  <a16:creationId xmlns:a16="http://schemas.microsoft.com/office/drawing/2014/main" id="{9AAC1584-CD4E-DF05-D37A-78499C41C124}"/>
                </a:ext>
              </a:extLst>
            </p:cNvPr>
            <p:cNvSpPr txBox="1"/>
            <p:nvPr/>
          </p:nvSpPr>
          <p:spPr>
            <a:xfrm>
              <a:off x="10759131" y="203180"/>
              <a:ext cx="1543442"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a:t>Wat is verkeersveiligheid?</a:t>
              </a:r>
            </a:p>
          </p:txBody>
        </p:sp>
        <p:pic>
          <p:nvPicPr>
            <p:cNvPr id="8" name="Afbeelding 61">
              <a:extLst>
                <a:ext uri="{FF2B5EF4-FFF2-40B4-BE49-F238E27FC236}">
                  <a16:creationId xmlns:a16="http://schemas.microsoft.com/office/drawing/2014/main" id="{154F741C-124F-F363-1588-1CD4F0D14495}"/>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9" name="Tekstvak 8">
              <a:extLst>
                <a:ext uri="{FF2B5EF4-FFF2-40B4-BE49-F238E27FC236}">
                  <a16:creationId xmlns:a16="http://schemas.microsoft.com/office/drawing/2014/main" id="{84B732EF-31C9-FF81-3E74-E0FB1C5877FE}"/>
                </a:ext>
              </a:extLst>
            </p:cNvPr>
            <p:cNvSpPr txBox="1"/>
            <p:nvPr/>
          </p:nvSpPr>
          <p:spPr>
            <a:xfrm>
              <a:off x="10759131" y="561707"/>
              <a:ext cx="1394135" cy="211861"/>
            </a:xfrm>
            <a:prstGeom prst="rect">
              <a:avLst/>
            </a:prstGeom>
            <a:noFill/>
          </p:spPr>
          <p:txBody>
            <a:bodyPr wrap="square" rtlCol="0">
              <a:spAutoFit/>
            </a:bodyPr>
            <a:lstStyle/>
            <a:p>
              <a:r>
                <a:rPr lang="nl-NL" sz="800" b="1">
                  <a:solidFill>
                    <a:srgbClr val="43505E"/>
                  </a:solidFill>
                  <a:latin typeface="Raleway" panose="020B0503030101060003"/>
                </a:rPr>
                <a:t>Te hard rijden: gevolgen</a:t>
              </a:r>
            </a:p>
          </p:txBody>
        </p:sp>
      </p:grpSp>
      <p:sp>
        <p:nvSpPr>
          <p:cNvPr id="10" name="Tekstvak 9">
            <a:extLst>
              <a:ext uri="{FF2B5EF4-FFF2-40B4-BE49-F238E27FC236}">
                <a16:creationId xmlns:a16="http://schemas.microsoft.com/office/drawing/2014/main" id="{4F3D55D7-A6C1-F619-FDB8-7698587EE18A}"/>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pic>
        <p:nvPicPr>
          <p:cNvPr id="11" name="Afbeelding 61">
            <a:extLst>
              <a:ext uri="{FF2B5EF4-FFF2-40B4-BE49-F238E27FC236}">
                <a16:creationId xmlns:a16="http://schemas.microsoft.com/office/drawing/2014/main" id="{53CC8B62-CEE4-EDEF-30C4-913A8328D6D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24704"/>
            <a:ext cx="1409719" cy="309806"/>
          </a:xfrm>
          <a:prstGeom prst="rect">
            <a:avLst/>
          </a:prstGeom>
        </p:spPr>
      </p:pic>
      <p:pic>
        <p:nvPicPr>
          <p:cNvPr id="12" name="Afbeelding 61">
            <a:extLst>
              <a:ext uri="{FF2B5EF4-FFF2-40B4-BE49-F238E27FC236}">
                <a16:creationId xmlns:a16="http://schemas.microsoft.com/office/drawing/2014/main" id="{51CA2E36-1A8B-2F62-72D4-8355D24F7C2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1282016"/>
            <a:ext cx="1409719" cy="309806"/>
          </a:xfrm>
          <a:prstGeom prst="rect">
            <a:avLst/>
          </a:prstGeom>
        </p:spPr>
      </p:pic>
      <p:sp>
        <p:nvSpPr>
          <p:cNvPr id="13" name="Tekstvak 12">
            <a:extLst>
              <a:ext uri="{FF2B5EF4-FFF2-40B4-BE49-F238E27FC236}">
                <a16:creationId xmlns:a16="http://schemas.microsoft.com/office/drawing/2014/main" id="{F2761132-485E-E9B7-44B1-4DF3CFC0CFC3}"/>
              </a:ext>
            </a:extLst>
          </p:cNvPr>
          <p:cNvSpPr txBox="1"/>
          <p:nvPr/>
        </p:nvSpPr>
        <p:spPr>
          <a:xfrm>
            <a:off x="10750484" y="973471"/>
            <a:ext cx="1331843" cy="215444"/>
          </a:xfrm>
          <a:prstGeom prst="rect">
            <a:avLst/>
          </a:prstGeom>
          <a:noFill/>
        </p:spPr>
        <p:txBody>
          <a:bodyPr wrap="square" rtlCol="0">
            <a:spAutoFit/>
          </a:bodyPr>
          <a:lstStyle/>
          <a:p>
            <a:r>
              <a:rPr lang="nl-NL" sz="800" b="1">
                <a:solidFill>
                  <a:srgbClr val="43505E"/>
                </a:solidFill>
                <a:latin typeface="Raleway" panose="020B0503030101060003"/>
              </a:rPr>
              <a:t>MONO</a:t>
            </a:r>
          </a:p>
        </p:txBody>
      </p:sp>
      <p:sp>
        <p:nvSpPr>
          <p:cNvPr id="14" name="Tekstvak 13">
            <a:extLst>
              <a:ext uri="{FF2B5EF4-FFF2-40B4-BE49-F238E27FC236}">
                <a16:creationId xmlns:a16="http://schemas.microsoft.com/office/drawing/2014/main" id="{5900412B-601F-97A8-E8F2-3F784562AD6F}"/>
              </a:ext>
            </a:extLst>
          </p:cNvPr>
          <p:cNvSpPr txBox="1"/>
          <p:nvPr/>
        </p:nvSpPr>
        <p:spPr>
          <a:xfrm>
            <a:off x="10750484" y="1329197"/>
            <a:ext cx="1331843" cy="215444"/>
          </a:xfrm>
          <a:prstGeom prst="rect">
            <a:avLst/>
          </a:prstGeom>
          <a:noFill/>
        </p:spPr>
        <p:txBody>
          <a:bodyPr wrap="square" rtlCol="0">
            <a:spAutoFit/>
          </a:bodyPr>
          <a:lstStyle/>
          <a:p>
            <a:r>
              <a:rPr lang="nl-NL" sz="800" b="1">
                <a:solidFill>
                  <a:srgbClr val="43505E"/>
                </a:solidFill>
                <a:latin typeface="Raleway" panose="020B0503030101060003"/>
              </a:rPr>
              <a:t>Veiligheidsgordel</a:t>
            </a:r>
          </a:p>
        </p:txBody>
      </p:sp>
      <p:pic>
        <p:nvPicPr>
          <p:cNvPr id="15" name="Afbeelding 61">
            <a:extLst>
              <a:ext uri="{FF2B5EF4-FFF2-40B4-BE49-F238E27FC236}">
                <a16:creationId xmlns:a16="http://schemas.microsoft.com/office/drawing/2014/main" id="{96268D43-2392-AA38-6531-8392569C9E9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60" y="1645489"/>
            <a:ext cx="1409719" cy="309806"/>
          </a:xfrm>
          <a:prstGeom prst="rect">
            <a:avLst/>
          </a:prstGeom>
        </p:spPr>
      </p:pic>
      <p:sp>
        <p:nvSpPr>
          <p:cNvPr id="16" name="Tekstvak 15">
            <a:extLst>
              <a:ext uri="{FF2B5EF4-FFF2-40B4-BE49-F238E27FC236}">
                <a16:creationId xmlns:a16="http://schemas.microsoft.com/office/drawing/2014/main" id="{48983513-D2FA-DF2C-E1EC-22C6BB4435EE}"/>
              </a:ext>
            </a:extLst>
          </p:cNvPr>
          <p:cNvSpPr txBox="1"/>
          <p:nvPr/>
        </p:nvSpPr>
        <p:spPr>
          <a:xfrm>
            <a:off x="10759193" y="1692670"/>
            <a:ext cx="1331843" cy="215444"/>
          </a:xfrm>
          <a:prstGeom prst="rect">
            <a:avLst/>
          </a:prstGeom>
          <a:noFill/>
        </p:spPr>
        <p:txBody>
          <a:bodyPr wrap="square" rtlCol="0">
            <a:spAutoFit/>
          </a:bodyPr>
          <a:lstStyle/>
          <a:p>
            <a:r>
              <a:rPr lang="nl-NL" sz="800" b="1">
                <a:solidFill>
                  <a:srgbClr val="43505E"/>
                </a:solidFill>
                <a:latin typeface="Raleway" panose="020B0503030101060003"/>
              </a:rPr>
              <a:t>APK Keuring</a:t>
            </a:r>
          </a:p>
        </p:txBody>
      </p:sp>
      <p:pic>
        <p:nvPicPr>
          <p:cNvPr id="17" name="Afbeelding 61">
            <a:extLst>
              <a:ext uri="{FF2B5EF4-FFF2-40B4-BE49-F238E27FC236}">
                <a16:creationId xmlns:a16="http://schemas.microsoft.com/office/drawing/2014/main" id="{144B598A-4C45-B5F3-8BFB-014E6093A0AF}"/>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57" y="2013032"/>
            <a:ext cx="1409719" cy="309806"/>
          </a:xfrm>
          <a:prstGeom prst="rect">
            <a:avLst/>
          </a:prstGeom>
        </p:spPr>
      </p:pic>
      <p:sp>
        <p:nvSpPr>
          <p:cNvPr id="18" name="Tekstvak 17">
            <a:extLst>
              <a:ext uri="{FF2B5EF4-FFF2-40B4-BE49-F238E27FC236}">
                <a16:creationId xmlns:a16="http://schemas.microsoft.com/office/drawing/2014/main" id="{497D39E8-8807-DDFD-1DBF-8FBB8511971C}"/>
              </a:ext>
            </a:extLst>
          </p:cNvPr>
          <p:cNvSpPr txBox="1"/>
          <p:nvPr/>
        </p:nvSpPr>
        <p:spPr>
          <a:xfrm>
            <a:off x="10750483" y="2060213"/>
            <a:ext cx="1409719" cy="215444"/>
          </a:xfrm>
          <a:prstGeom prst="rect">
            <a:avLst/>
          </a:prstGeom>
          <a:noFill/>
        </p:spPr>
        <p:txBody>
          <a:bodyPr wrap="square" rtlCol="0">
            <a:spAutoFit/>
          </a:bodyPr>
          <a:lstStyle/>
          <a:p>
            <a:r>
              <a:rPr lang="nl-NL" sz="800" b="1">
                <a:solidFill>
                  <a:srgbClr val="43505E"/>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5" y="1328812"/>
            <a:ext cx="5546037" cy="360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Rijden onder invloed van alcohol</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verboden een voertuig te besturen met meer dan 0,5 % alcohol in het bloed. Voor beginnend bestuurders gelden strengere regels. Zij mogen bij 0,2 % niet meer achter het stuur kruipen. Onder invloed van alcohol neemt de reactiesnelheid af en wordt het moeilijker om afstanden in te schatten. Daarnaast wordt het gezichtsveld beperkter en is er een overschatting van het eigen kunnen. Het beste is om geheel nuchter achter het stuur te zitten en helemaal niet te drinken als je nog moet rijden.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4" name="Picture 2" descr="Afbeelding met drinken, Drinkgerei, persoon, Barware&#10;&#10;Automatisch gegenereerde beschrijving">
            <a:extLst>
              <a:ext uri="{FF2B5EF4-FFF2-40B4-BE49-F238E27FC236}">
                <a16:creationId xmlns:a16="http://schemas.microsoft.com/office/drawing/2014/main" id="{23580F0F-08BC-7CA6-6A8B-ADB5691916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4298" y="1560444"/>
            <a:ext cx="4234067" cy="2802492"/>
          </a:xfrm>
          <a:prstGeom prst="rect">
            <a:avLst/>
          </a:prstGeom>
          <a:noFill/>
          <a:extLst>
            <a:ext uri="{909E8E84-426E-40DD-AFC4-6F175D3DCCD1}">
              <a14:hiddenFill xmlns:a14="http://schemas.microsoft.com/office/drawing/2010/main">
                <a:solidFill>
                  <a:srgbClr val="FFFFFF"/>
                </a:solidFill>
              </a14:hiddenFill>
            </a:ext>
          </a:extLst>
        </p:spPr>
      </p:pic>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Rijden onder invloed</a:t>
            </a:r>
          </a:p>
        </p:txBody>
      </p:sp>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82EDC17-DE12-BEA2-D74D-C70A84D325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249" y="4017834"/>
            <a:ext cx="5728084" cy="15843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408513"/>
            <a:ext cx="11463133" cy="360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Rijden onder invloed van drugs</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Als je drugs gebruikt, vermindert je rijvaardigheid. Hierdoor neemt de kans op een ongeluk aanzienlijk toe. Het is daarom verboden om onder invloed van drugs aan het verkeer deel te nemen.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Er zijn bij het aanhouden van een bestuurder 2 manieren om te controleren op drugsgebruik: een speekseltest en/of een onderzoek van de psychomotorische functies en de oog- en spraakfuncties. Een speekseltest laat snel en eenvoudig zien of er drugs zijn gebruikt.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Bekend is dat drugs voor langere tijd in het lichaam aanwezig kunnen blijven na gebruik. Met het oog op de geldende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nullimieten</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kan deelname aan het verkeer dan ook nog risicovol zijn als drugs enkele dagen eerder zijn gebruikt.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6" name="Tekstvak 5">
            <a:extLst>
              <a:ext uri="{FF2B5EF4-FFF2-40B4-BE49-F238E27FC236}">
                <a16:creationId xmlns:a16="http://schemas.microsoft.com/office/drawing/2014/main" id="{A4D5ABC3-31C4-8924-0186-214E9F222558}"/>
              </a:ext>
            </a:extLst>
          </p:cNvPr>
          <p:cNvSpPr txBox="1"/>
          <p:nvPr/>
        </p:nvSpPr>
        <p:spPr>
          <a:xfrm>
            <a:off x="6535797" y="3490078"/>
            <a:ext cx="5285142" cy="263982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tijd dat drugs in het lichaam aantoonbaar blijven is afhankelijk van: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welke drugs (sommige drugs verdwijnen snel uit het bloed, andere langzaam);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kwaliteit en hoeveelheid van de drugs;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frequentie van gebruik;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individuele kenmerken, zoals de stofwisseling en het gewicht van de persoon. </a:t>
            </a:r>
          </a:p>
        </p:txBody>
      </p:sp>
    </p:spTree>
    <p:custDataLst>
      <p:tags r:id="rId1"/>
    </p:custDataLst>
    <p:extLst>
      <p:ext uri="{BB962C8B-B14F-4D97-AF65-F5344CB8AC3E}">
        <p14:creationId xmlns:p14="http://schemas.microsoft.com/office/powerpoint/2010/main" val="26091779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64433" y="391794"/>
            <a:ext cx="8625563"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Rijden onder invloed van medicijnen</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Sommige geneesmiddelen kunnen het reactievermogen verminderen. Het gaat bijvoorbeeld om slaap- en kalmeringsmiddelen, spierverslappers en medicijnen tegen overgevoeligheid. Deze geneesmiddelen zijn te herkennen aan een gele waarschuwingssticker op de verpakking.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Het kan soms wel 48 uur duren voordat deze medicijnen zijn uitgewerkt. Ook medicijnen zonder gele sticker kunnen het reactievermogen aantasten als ze in hogere doseringen gebruikt worden of in combinatie met alcohol. Dat geldt vooral voor pijnstillers. Lees daarom altijd de bijsluiter en overleg zo nodig met de arts.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2" name="Picture 4" descr="Afbeelding met tekst, Lettertype, geel&#10;&#10;Automatisch gegenereerde beschrijving">
            <a:extLst>
              <a:ext uri="{FF2B5EF4-FFF2-40B4-BE49-F238E27FC236}">
                <a16:creationId xmlns:a16="http://schemas.microsoft.com/office/drawing/2014/main" id="{0130265D-47A4-71B3-35FD-35C256EAC9B2}"/>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285725" y="1760960"/>
            <a:ext cx="3925777" cy="156216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0730822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7" name="Afbeelding 6" descr="Afbeelding met drinken, voedsel, Glazen fles, Alcoholische drank&#10;&#10;Automatisch gegenereerde beschrijving">
            <a:extLst>
              <a:ext uri="{FF2B5EF4-FFF2-40B4-BE49-F238E27FC236}">
                <a16:creationId xmlns:a16="http://schemas.microsoft.com/office/drawing/2014/main" id="{F01524BF-D9D3-5F20-49E2-83197A8CB8D7}"/>
              </a:ext>
            </a:extLst>
          </p:cNvPr>
          <p:cNvPicPr>
            <a:picLocks noChangeAspect="1"/>
          </p:cNvPicPr>
          <p:nvPr/>
        </p:nvPicPr>
        <p:blipFill>
          <a:blip r:embed="rId4"/>
          <a:stretch>
            <a:fillRect/>
          </a:stretch>
        </p:blipFill>
        <p:spPr>
          <a:xfrm>
            <a:off x="6518964" y="1881732"/>
            <a:ext cx="5628562" cy="4976268"/>
          </a:xfrm>
          <a:prstGeom prst="rect">
            <a:avLst/>
          </a:prstGeom>
        </p:spPr>
      </p:pic>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75917" y="800839"/>
            <a:ext cx="11050026" cy="175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een voertuig te besturen met meer dan                                   alcohol in het bloed. </a:t>
            </a:r>
          </a:p>
          <a:p>
            <a:pPr marL="0" marR="0" lvl="0" indent="0" algn="l" defTabSz="914400" rtl="0" eaLnBrk="0" fontAlgn="base" latinLnBrk="0" hangingPunct="0">
              <a:lnSpc>
                <a:spcPct val="200000"/>
              </a:lnSpc>
              <a:spcBef>
                <a:spcPct val="0"/>
              </a:spcBef>
              <a:spcAft>
                <a:spcPct val="0"/>
              </a:spcAft>
              <a:buClrTx/>
              <a:buSzTx/>
              <a:buFontTx/>
              <a:buNone/>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Voor beginnend bestuurder gelden strengere regels. Zij mogen bij</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niet meer achter het stuur kruipen. Onder invloed van alcohol neemt                                 af en wordt het moeilijker om		           in te schatten.</a:t>
            </a:r>
          </a:p>
          <a:p>
            <a:pPr marL="0" marR="0" lvl="0" indent="0" algn="l" defTabSz="914400" rtl="0" eaLnBrk="0" fontAlgn="base" latinLnBrk="0" hangingPunct="0">
              <a:lnSpc>
                <a:spcPct val="200000"/>
              </a:lnSpc>
              <a:spcBef>
                <a:spcPct val="0"/>
              </a:spcBef>
              <a:spcAft>
                <a:spcPct val="0"/>
              </a:spcAft>
              <a:buClrTx/>
              <a:buSzTx/>
              <a:buFontTx/>
              <a:buNone/>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Daarnaast wordt  het gezichtsveld beperkter en is er een                                 van het eigen kunnen.</a:t>
            </a:r>
            <a:endParaRPr kumimoji="0" lang="nl-NL" altLang="nl-NL" sz="1400" i="0" u="none" strike="noStrike" cap="none" normalizeH="0" baseline="0" dirty="0">
              <a:ln>
                <a:noFill/>
              </a:ln>
              <a:solidFill>
                <a:srgbClr val="43505E"/>
              </a:solidFill>
              <a:effectLst/>
              <a:latin typeface="Raleway" panose="020B0503030101060003" pitchFamily="34" charset="0"/>
            </a:endParaRPr>
          </a:p>
        </p:txBody>
      </p:sp>
      <p:sp>
        <p:nvSpPr>
          <p:cNvPr id="9" name="Rectangle 3">
            <a:extLst>
              <a:ext uri="{FF2B5EF4-FFF2-40B4-BE49-F238E27FC236}">
                <a16:creationId xmlns:a16="http://schemas.microsoft.com/office/drawing/2014/main" id="{9D63A716-968C-26AE-F6E0-FF14B447A7F5}"/>
              </a:ext>
            </a:extLst>
          </p:cNvPr>
          <p:cNvSpPr>
            <a:spLocks noChangeArrowheads="1"/>
          </p:cNvSpPr>
          <p:nvPr/>
        </p:nvSpPr>
        <p:spPr bwMode="auto">
          <a:xfrm>
            <a:off x="575917" y="429552"/>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Zet de woorden op de juiste plaats.</a:t>
            </a: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13" name="Rechthoek 12">
            <a:extLst>
              <a:ext uri="{FF2B5EF4-FFF2-40B4-BE49-F238E27FC236}">
                <a16:creationId xmlns:a16="http://schemas.microsoft.com/office/drawing/2014/main" id="{43D0290C-B9B2-1525-C31F-AFD0F3F02C7D}"/>
              </a:ext>
            </a:extLst>
          </p:cNvPr>
          <p:cNvSpPr/>
          <p:nvPr/>
        </p:nvSpPr>
        <p:spPr>
          <a:xfrm>
            <a:off x="1218478" y="95764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Rechthoek 13">
            <a:extLst>
              <a:ext uri="{FF2B5EF4-FFF2-40B4-BE49-F238E27FC236}">
                <a16:creationId xmlns:a16="http://schemas.microsoft.com/office/drawing/2014/main" id="{4F93DBC9-A1DE-065D-8FB1-7A16CF03ADC3}"/>
              </a:ext>
            </a:extLst>
          </p:cNvPr>
          <p:cNvSpPr/>
          <p:nvPr/>
        </p:nvSpPr>
        <p:spPr>
          <a:xfrm>
            <a:off x="6235540" y="139028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5" name="Rechthoek 14">
            <a:extLst>
              <a:ext uri="{FF2B5EF4-FFF2-40B4-BE49-F238E27FC236}">
                <a16:creationId xmlns:a16="http://schemas.microsoft.com/office/drawing/2014/main" id="{5AEB63DC-A6C0-45F5-2CDA-1F3D762CE010}"/>
              </a:ext>
            </a:extLst>
          </p:cNvPr>
          <p:cNvSpPr/>
          <p:nvPr/>
        </p:nvSpPr>
        <p:spPr>
          <a:xfrm>
            <a:off x="5967046" y="957641"/>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6" name="Rechthoek 15">
            <a:extLst>
              <a:ext uri="{FF2B5EF4-FFF2-40B4-BE49-F238E27FC236}">
                <a16:creationId xmlns:a16="http://schemas.microsoft.com/office/drawing/2014/main" id="{BF77DDD4-C29E-85DF-1E84-BF1B1B8309B2}"/>
              </a:ext>
            </a:extLst>
          </p:cNvPr>
          <p:cNvSpPr/>
          <p:nvPr/>
        </p:nvSpPr>
        <p:spPr>
          <a:xfrm>
            <a:off x="2899415" y="181040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7" name="Rechthoek 16">
            <a:extLst>
              <a:ext uri="{FF2B5EF4-FFF2-40B4-BE49-F238E27FC236}">
                <a16:creationId xmlns:a16="http://schemas.microsoft.com/office/drawing/2014/main" id="{CDD182EB-EEDE-6F42-F4BD-55E7EC73DBC7}"/>
              </a:ext>
            </a:extLst>
          </p:cNvPr>
          <p:cNvSpPr/>
          <p:nvPr/>
        </p:nvSpPr>
        <p:spPr>
          <a:xfrm>
            <a:off x="6858705" y="181040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9" name="Rechthoek 18">
            <a:extLst>
              <a:ext uri="{FF2B5EF4-FFF2-40B4-BE49-F238E27FC236}">
                <a16:creationId xmlns:a16="http://schemas.microsoft.com/office/drawing/2014/main" id="{85B8A70B-7AB4-260A-D3A2-490BAD7B4821}"/>
              </a:ext>
            </a:extLst>
          </p:cNvPr>
          <p:cNvSpPr/>
          <p:nvPr/>
        </p:nvSpPr>
        <p:spPr>
          <a:xfrm>
            <a:off x="575917" y="3880764"/>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overschatting</a:t>
            </a:r>
          </a:p>
        </p:txBody>
      </p:sp>
      <p:sp>
        <p:nvSpPr>
          <p:cNvPr id="20" name="Rechthoek 19">
            <a:extLst>
              <a:ext uri="{FF2B5EF4-FFF2-40B4-BE49-F238E27FC236}">
                <a16:creationId xmlns:a16="http://schemas.microsoft.com/office/drawing/2014/main" id="{BDA90BD5-6977-538B-45D0-647959BCD72E}"/>
              </a:ext>
            </a:extLst>
          </p:cNvPr>
          <p:cNvSpPr/>
          <p:nvPr/>
        </p:nvSpPr>
        <p:spPr>
          <a:xfrm>
            <a:off x="4662433" y="494339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0,1%</a:t>
            </a:r>
          </a:p>
        </p:txBody>
      </p:sp>
      <p:sp>
        <p:nvSpPr>
          <p:cNvPr id="21" name="Rechthoek 20">
            <a:extLst>
              <a:ext uri="{FF2B5EF4-FFF2-40B4-BE49-F238E27FC236}">
                <a16:creationId xmlns:a16="http://schemas.microsoft.com/office/drawing/2014/main" id="{80DEA664-A96E-BA56-8CBE-6D7E3234193A}"/>
              </a:ext>
            </a:extLst>
          </p:cNvPr>
          <p:cNvSpPr/>
          <p:nvPr/>
        </p:nvSpPr>
        <p:spPr>
          <a:xfrm>
            <a:off x="2858754" y="4950591"/>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toegestaan</a:t>
            </a:r>
          </a:p>
        </p:txBody>
      </p:sp>
      <p:sp>
        <p:nvSpPr>
          <p:cNvPr id="22" name="Rechthoek 21">
            <a:extLst>
              <a:ext uri="{FF2B5EF4-FFF2-40B4-BE49-F238E27FC236}">
                <a16:creationId xmlns:a16="http://schemas.microsoft.com/office/drawing/2014/main" id="{FE106FA4-6B63-92D0-E47B-321BF38B406D}"/>
              </a:ext>
            </a:extLst>
          </p:cNvPr>
          <p:cNvSpPr/>
          <p:nvPr/>
        </p:nvSpPr>
        <p:spPr>
          <a:xfrm>
            <a:off x="575917" y="4950592"/>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de reactiesnelheid</a:t>
            </a:r>
          </a:p>
        </p:txBody>
      </p:sp>
      <p:sp>
        <p:nvSpPr>
          <p:cNvPr id="23" name="Rechthoek 22">
            <a:extLst>
              <a:ext uri="{FF2B5EF4-FFF2-40B4-BE49-F238E27FC236}">
                <a16:creationId xmlns:a16="http://schemas.microsoft.com/office/drawing/2014/main" id="{844080FD-6EED-1A4E-6E96-46C1CEF1AD3E}"/>
              </a:ext>
            </a:extLst>
          </p:cNvPr>
          <p:cNvSpPr/>
          <p:nvPr/>
        </p:nvSpPr>
        <p:spPr>
          <a:xfrm>
            <a:off x="6462762" y="441567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onderschatting</a:t>
            </a:r>
          </a:p>
        </p:txBody>
      </p:sp>
      <p:sp>
        <p:nvSpPr>
          <p:cNvPr id="24" name="Rechthoek 23">
            <a:extLst>
              <a:ext uri="{FF2B5EF4-FFF2-40B4-BE49-F238E27FC236}">
                <a16:creationId xmlns:a16="http://schemas.microsoft.com/office/drawing/2014/main" id="{B60D54F9-E53C-79A9-9EB2-DE898CCB982E}"/>
              </a:ext>
            </a:extLst>
          </p:cNvPr>
          <p:cNvSpPr/>
          <p:nvPr/>
        </p:nvSpPr>
        <p:spPr>
          <a:xfrm>
            <a:off x="4662433"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afstanden</a:t>
            </a:r>
          </a:p>
        </p:txBody>
      </p:sp>
      <p:sp>
        <p:nvSpPr>
          <p:cNvPr id="25" name="Rechthoek 24">
            <a:extLst>
              <a:ext uri="{FF2B5EF4-FFF2-40B4-BE49-F238E27FC236}">
                <a16:creationId xmlns:a16="http://schemas.microsoft.com/office/drawing/2014/main" id="{6733E1C9-0090-FEFF-292C-2CD8234EB79C}"/>
              </a:ext>
            </a:extLst>
          </p:cNvPr>
          <p:cNvSpPr/>
          <p:nvPr/>
        </p:nvSpPr>
        <p:spPr>
          <a:xfrm>
            <a:off x="2858755"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Verboden</a:t>
            </a:r>
          </a:p>
        </p:txBody>
      </p:sp>
      <p:sp>
        <p:nvSpPr>
          <p:cNvPr id="26" name="Rechthoek 25">
            <a:extLst>
              <a:ext uri="{FF2B5EF4-FFF2-40B4-BE49-F238E27FC236}">
                <a16:creationId xmlns:a16="http://schemas.microsoft.com/office/drawing/2014/main" id="{095AA26F-D8BB-3F4E-ECC7-EDA8D791A62B}"/>
              </a:ext>
            </a:extLst>
          </p:cNvPr>
          <p:cNvSpPr/>
          <p:nvPr/>
        </p:nvSpPr>
        <p:spPr>
          <a:xfrm>
            <a:off x="575917" y="4415678"/>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je denkvermogen</a:t>
            </a:r>
          </a:p>
        </p:txBody>
      </p:sp>
      <p:sp>
        <p:nvSpPr>
          <p:cNvPr id="27" name="Rechthoek 26">
            <a:extLst>
              <a:ext uri="{FF2B5EF4-FFF2-40B4-BE49-F238E27FC236}">
                <a16:creationId xmlns:a16="http://schemas.microsoft.com/office/drawing/2014/main" id="{436329E0-39DF-E43F-6E2B-8DDCBD6B62B7}"/>
              </a:ext>
            </a:extLst>
          </p:cNvPr>
          <p:cNvSpPr/>
          <p:nvPr/>
        </p:nvSpPr>
        <p:spPr>
          <a:xfrm>
            <a:off x="6466113" y="388076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0,5%</a:t>
            </a:r>
          </a:p>
        </p:txBody>
      </p:sp>
      <p:sp>
        <p:nvSpPr>
          <p:cNvPr id="28" name="Rechthoek 27">
            <a:extLst>
              <a:ext uri="{FF2B5EF4-FFF2-40B4-BE49-F238E27FC236}">
                <a16:creationId xmlns:a16="http://schemas.microsoft.com/office/drawing/2014/main" id="{C893A586-51EB-C535-E7B8-63E36860AA38}"/>
              </a:ext>
            </a:extLst>
          </p:cNvPr>
          <p:cNvSpPr/>
          <p:nvPr/>
        </p:nvSpPr>
        <p:spPr>
          <a:xfrm>
            <a:off x="4662434"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0,9%</a:t>
            </a:r>
          </a:p>
        </p:txBody>
      </p:sp>
      <p:sp>
        <p:nvSpPr>
          <p:cNvPr id="29" name="Rechthoek 28">
            <a:extLst>
              <a:ext uri="{FF2B5EF4-FFF2-40B4-BE49-F238E27FC236}">
                <a16:creationId xmlns:a16="http://schemas.microsoft.com/office/drawing/2014/main" id="{23C2D0D1-13E3-9AB2-EEB5-064F12B41EC3}"/>
              </a:ext>
            </a:extLst>
          </p:cNvPr>
          <p:cNvSpPr/>
          <p:nvPr/>
        </p:nvSpPr>
        <p:spPr>
          <a:xfrm>
            <a:off x="2858755"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0,2%</a:t>
            </a:r>
          </a:p>
        </p:txBody>
      </p:sp>
      <p:sp>
        <p:nvSpPr>
          <p:cNvPr id="4" name="Rechthoek 3">
            <a:extLst>
              <a:ext uri="{FF2B5EF4-FFF2-40B4-BE49-F238E27FC236}">
                <a16:creationId xmlns:a16="http://schemas.microsoft.com/office/drawing/2014/main" id="{BB308B9C-D8EB-C794-DEB4-2AD5A0390B88}"/>
              </a:ext>
            </a:extLst>
          </p:cNvPr>
          <p:cNvSpPr/>
          <p:nvPr/>
        </p:nvSpPr>
        <p:spPr>
          <a:xfrm>
            <a:off x="6462762" y="494339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situaties</a:t>
            </a:r>
          </a:p>
        </p:txBody>
      </p:sp>
      <p:sp>
        <p:nvSpPr>
          <p:cNvPr id="5" name="Rechthoek 4">
            <a:extLst>
              <a:ext uri="{FF2B5EF4-FFF2-40B4-BE49-F238E27FC236}">
                <a16:creationId xmlns:a16="http://schemas.microsoft.com/office/drawing/2014/main" id="{CE7D5A32-BDF5-C19D-3454-4E5131B9654F}"/>
              </a:ext>
            </a:extLst>
          </p:cNvPr>
          <p:cNvSpPr/>
          <p:nvPr/>
        </p:nvSpPr>
        <p:spPr>
          <a:xfrm>
            <a:off x="5354094" y="224129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Te hard rijden: wat zijn de gevolgen?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5" y="1686182"/>
            <a:ext cx="10254268" cy="4958315"/>
          </a:xfrm>
        </p:spPr>
        <p:txBody>
          <a:bodyPr>
            <a:no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Naar schatting is 1/3e van alle verkeersdoden het gevolg van te hard rijden. Dit is niet altijd de bestuurder van de auto, maar juist vaak iemand in de omgeving. Bijvoorbeeld een fietser of voetganger.</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In Nederland gelden er daarom verschillende straffen wanneer je te hard of onveilig rijdt. Zo kun je je rijbewijs kwijtraken, een boete krijgen van de politie en een verplichte cursus moeten volgen bij het CBR. De kosten van een cursus kunnen oplopen tot meer dan €1.200,-.</a:t>
            </a:r>
          </a:p>
          <a:p>
            <a:pPr marL="0" indent="0">
              <a:lnSpc>
                <a:spcPct val="100000"/>
              </a:lnSpc>
              <a:buNone/>
            </a:pPr>
            <a:endParaRPr lang="nl-NL" sz="1600">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Bij hoeveel km te hard rijbewijs kwijt?</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Hoeveel km/u je te hard moet rijden om je rijbewijs kwijt te raken, hangt af van verschillende factoren. Wat wel duidelijk is: wanneer je 50 km/uur of meer te hard rijdt en je wordt staande gehouden door de politie, dan ben je direct je rijbewijs kwijt. Je levert deze in bij de politie. Je kunt niet verder rijden en moet je auto laten staan. De boete die je krijgt hangt af van welke type(s) overtreding je maakt, denk aan:  </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Bumperkleven, andere mensen afsnijden, rechts inhalen, door rood rijden, bellen achter het stuur, te hard rijden, hoe zwaar de overtreding is, waar het is gebeurd, en of je al vaker een overtreding hebt begaan.</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5242B498-109D-5DA9-BAAD-750E1807A695}"/>
              </a:ext>
            </a:extLst>
          </p:cNvPr>
          <p:cNvGrpSpPr/>
          <p:nvPr/>
        </p:nvGrpSpPr>
        <p:grpSpPr>
          <a:xfrm>
            <a:off x="10750250" y="209889"/>
            <a:ext cx="1488169" cy="655529"/>
            <a:chOff x="10750250" y="156784"/>
            <a:chExt cx="1488169" cy="655529"/>
          </a:xfrm>
        </p:grpSpPr>
        <p:pic>
          <p:nvPicPr>
            <p:cNvPr id="5" name="Afbeelding 61">
              <a:extLst>
                <a:ext uri="{FF2B5EF4-FFF2-40B4-BE49-F238E27FC236}">
                  <a16:creationId xmlns:a16="http://schemas.microsoft.com/office/drawing/2014/main" id="{158774C2-3FBB-B5DA-A39F-657739FD6C84}"/>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A4F90884-0326-5DDA-7A5A-0C558A954589}"/>
                </a:ext>
              </a:extLst>
            </p:cNvPr>
            <p:cNvSpPr txBox="1"/>
            <p:nvPr/>
          </p:nvSpPr>
          <p:spPr>
            <a:xfrm>
              <a:off x="10750250" y="195640"/>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verkeersveiligheid?</a:t>
              </a:r>
            </a:p>
          </p:txBody>
        </p:sp>
        <p:pic>
          <p:nvPicPr>
            <p:cNvPr id="7" name="Afbeelding 61">
              <a:extLst>
                <a:ext uri="{FF2B5EF4-FFF2-40B4-BE49-F238E27FC236}">
                  <a16:creationId xmlns:a16="http://schemas.microsoft.com/office/drawing/2014/main" id="{7F44BBF9-6E91-5875-AF44-F7A842EAE554}"/>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8" name="Tekstvak 7">
              <a:extLst>
                <a:ext uri="{FF2B5EF4-FFF2-40B4-BE49-F238E27FC236}">
                  <a16:creationId xmlns:a16="http://schemas.microsoft.com/office/drawing/2014/main" id="{9F53B4DD-67E3-DD1D-7680-B0E4F5EDDB76}"/>
                </a:ext>
              </a:extLst>
            </p:cNvPr>
            <p:cNvSpPr txBox="1"/>
            <p:nvPr/>
          </p:nvSpPr>
          <p:spPr>
            <a:xfrm>
              <a:off x="10750251" y="558466"/>
              <a:ext cx="1448944" cy="215444"/>
            </a:xfrm>
            <a:prstGeom prst="rect">
              <a:avLst/>
            </a:prstGeom>
            <a:noFill/>
          </p:spPr>
          <p:txBody>
            <a:bodyPr wrap="square" rtlCol="0">
              <a:spAutoFit/>
            </a:bodyPr>
            <a:lstStyle/>
            <a:p>
              <a:r>
                <a:rPr lang="nl-NL" sz="800" b="1">
                  <a:solidFill>
                    <a:schemeClr val="bg1"/>
                  </a:solidFill>
                  <a:latin typeface="Raleway" panose="020B0503030101060003"/>
                </a:rPr>
                <a:t>Te hard rijden: gevolgen</a:t>
              </a:r>
            </a:p>
          </p:txBody>
        </p:sp>
      </p:grpSp>
      <p:pic>
        <p:nvPicPr>
          <p:cNvPr id="9" name="Afbeelding 61">
            <a:extLst>
              <a:ext uri="{FF2B5EF4-FFF2-40B4-BE49-F238E27FC236}">
                <a16:creationId xmlns:a16="http://schemas.microsoft.com/office/drawing/2014/main" id="{24CB92CA-8484-A5C4-778E-A59A08C7B5A1}"/>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911639"/>
            <a:ext cx="1409719" cy="309806"/>
          </a:xfrm>
          <a:prstGeom prst="rect">
            <a:avLst/>
          </a:prstGeom>
        </p:spPr>
      </p:pic>
      <p:sp>
        <p:nvSpPr>
          <p:cNvPr id="10" name="Tekstvak 9">
            <a:extLst>
              <a:ext uri="{FF2B5EF4-FFF2-40B4-BE49-F238E27FC236}">
                <a16:creationId xmlns:a16="http://schemas.microsoft.com/office/drawing/2014/main" id="{01BA71ED-29FD-BB95-4A4E-7A9B943D7F85}"/>
              </a:ext>
            </a:extLst>
          </p:cNvPr>
          <p:cNvSpPr txBox="1"/>
          <p:nvPr/>
        </p:nvSpPr>
        <p:spPr>
          <a:xfrm>
            <a:off x="10750250" y="958820"/>
            <a:ext cx="1331843" cy="215444"/>
          </a:xfrm>
          <a:prstGeom prst="rect">
            <a:avLst/>
          </a:prstGeom>
          <a:noFill/>
        </p:spPr>
        <p:txBody>
          <a:bodyPr wrap="square" rtlCol="0">
            <a:spAutoFit/>
          </a:bodyPr>
          <a:lstStyle/>
          <a:p>
            <a:r>
              <a:rPr lang="nl-NL" sz="800" b="1">
                <a:solidFill>
                  <a:srgbClr val="43505E"/>
                </a:solidFill>
                <a:latin typeface="Raleway" panose="020B0503030101060003"/>
              </a:rPr>
              <a:t>MONO</a:t>
            </a:r>
          </a:p>
        </p:txBody>
      </p:sp>
      <p:pic>
        <p:nvPicPr>
          <p:cNvPr id="16" name="Afbeelding 61">
            <a:extLst>
              <a:ext uri="{FF2B5EF4-FFF2-40B4-BE49-F238E27FC236}">
                <a16:creationId xmlns:a16="http://schemas.microsoft.com/office/drawing/2014/main" id="{5B68BF46-EB78-0A33-A2D9-B0763F2D8CF3}"/>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1267666"/>
            <a:ext cx="1409719" cy="309806"/>
          </a:xfrm>
          <a:prstGeom prst="rect">
            <a:avLst/>
          </a:prstGeom>
        </p:spPr>
      </p:pic>
      <p:sp>
        <p:nvSpPr>
          <p:cNvPr id="17" name="Tekstvak 16">
            <a:extLst>
              <a:ext uri="{FF2B5EF4-FFF2-40B4-BE49-F238E27FC236}">
                <a16:creationId xmlns:a16="http://schemas.microsoft.com/office/drawing/2014/main" id="{53E4CAB1-BDB7-26A1-EBCE-E6695F3C818E}"/>
              </a:ext>
            </a:extLst>
          </p:cNvPr>
          <p:cNvSpPr txBox="1"/>
          <p:nvPr/>
        </p:nvSpPr>
        <p:spPr>
          <a:xfrm>
            <a:off x="10750249" y="1321646"/>
            <a:ext cx="1331843" cy="215444"/>
          </a:xfrm>
          <a:prstGeom prst="rect">
            <a:avLst/>
          </a:prstGeom>
          <a:noFill/>
        </p:spPr>
        <p:txBody>
          <a:bodyPr wrap="square" rtlCol="0">
            <a:spAutoFit/>
          </a:bodyPr>
          <a:lstStyle/>
          <a:p>
            <a:r>
              <a:rPr lang="nl-NL" sz="800" b="1">
                <a:solidFill>
                  <a:srgbClr val="43505E"/>
                </a:solidFill>
                <a:latin typeface="Raleway" panose="020B0503030101060003"/>
              </a:rPr>
              <a:t>Veiligheidsgordel</a:t>
            </a:r>
          </a:p>
        </p:txBody>
      </p:sp>
      <p:pic>
        <p:nvPicPr>
          <p:cNvPr id="18" name="Afbeelding 61">
            <a:extLst>
              <a:ext uri="{FF2B5EF4-FFF2-40B4-BE49-F238E27FC236}">
                <a16:creationId xmlns:a16="http://schemas.microsoft.com/office/drawing/2014/main" id="{FA30CB0E-C7A6-2FA3-DD40-859AE975F8D4}"/>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9476" y="1623693"/>
            <a:ext cx="1409719" cy="309806"/>
          </a:xfrm>
          <a:prstGeom prst="rect">
            <a:avLst/>
          </a:prstGeom>
        </p:spPr>
      </p:pic>
      <p:sp>
        <p:nvSpPr>
          <p:cNvPr id="19" name="Tekstvak 18">
            <a:extLst>
              <a:ext uri="{FF2B5EF4-FFF2-40B4-BE49-F238E27FC236}">
                <a16:creationId xmlns:a16="http://schemas.microsoft.com/office/drawing/2014/main" id="{F3C30C48-20D8-61E1-4983-86BC07E82952}"/>
              </a:ext>
            </a:extLst>
          </p:cNvPr>
          <p:cNvSpPr txBox="1"/>
          <p:nvPr/>
        </p:nvSpPr>
        <p:spPr>
          <a:xfrm>
            <a:off x="10750249" y="1663904"/>
            <a:ext cx="1331843" cy="215444"/>
          </a:xfrm>
          <a:prstGeom prst="rect">
            <a:avLst/>
          </a:prstGeom>
          <a:noFill/>
        </p:spPr>
        <p:txBody>
          <a:bodyPr wrap="square" rtlCol="0">
            <a:spAutoFit/>
          </a:bodyPr>
          <a:lstStyle/>
          <a:p>
            <a:r>
              <a:rPr lang="nl-NL" sz="800" b="1">
                <a:solidFill>
                  <a:srgbClr val="43505E"/>
                </a:solidFill>
                <a:latin typeface="Raleway" panose="020B0503030101060003"/>
              </a:rPr>
              <a:t>APK keuring</a:t>
            </a:r>
          </a:p>
        </p:txBody>
      </p:sp>
      <p:pic>
        <p:nvPicPr>
          <p:cNvPr id="13" name="Afbeelding 61">
            <a:extLst>
              <a:ext uri="{FF2B5EF4-FFF2-40B4-BE49-F238E27FC236}">
                <a16:creationId xmlns:a16="http://schemas.microsoft.com/office/drawing/2014/main" id="{6456D95D-E01F-B69E-06FF-C028C31DD60D}"/>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82281" y="1973710"/>
            <a:ext cx="1409719" cy="309806"/>
          </a:xfrm>
          <a:prstGeom prst="rect">
            <a:avLst/>
          </a:prstGeom>
        </p:spPr>
      </p:pic>
      <p:sp>
        <p:nvSpPr>
          <p:cNvPr id="14" name="Tekstvak 13">
            <a:extLst>
              <a:ext uri="{FF2B5EF4-FFF2-40B4-BE49-F238E27FC236}">
                <a16:creationId xmlns:a16="http://schemas.microsoft.com/office/drawing/2014/main" id="{F2F405F9-1ECB-74DD-880A-5E9BA5327DC1}"/>
              </a:ext>
            </a:extLst>
          </p:cNvPr>
          <p:cNvSpPr txBox="1"/>
          <p:nvPr/>
        </p:nvSpPr>
        <p:spPr>
          <a:xfrm>
            <a:off x="10750249" y="2016973"/>
            <a:ext cx="1409719" cy="215444"/>
          </a:xfrm>
          <a:prstGeom prst="rect">
            <a:avLst/>
          </a:prstGeom>
          <a:noFill/>
        </p:spPr>
        <p:txBody>
          <a:bodyPr wrap="square" rtlCol="0">
            <a:spAutoFit/>
          </a:bodyPr>
          <a:lstStyle/>
          <a:p>
            <a:r>
              <a:rPr lang="nl-NL" sz="800" b="1">
                <a:solidFill>
                  <a:srgbClr val="43505E"/>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120725796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982564"/>
            <a:ext cx="9435900" cy="628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Autorijden in hevige regen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6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Matig je snelheid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lagere snelheid voorkomt in veel gevallen een ongeluk, je hebt net iets meer tijd om te reageren. Bovendien wordt het risico op aquaplaning en stuk kleiner bij een lagere snelheid.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Controleer je bandenspanning en profiel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juiste bandenspanning zorgt voor een optimale grip. Daarnaast is het ook belangrijk dat het profiel diep genoeg is. Met te zachte banden ligt je auto minder stabiel op de weg, wat ten koste gaat van je veiligheid.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Ruitenwissers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ruitenwissers zijn ontzettend belangrijk voor goed zicht. Slechte ruitenwissers maken een irritant geluid, laten strepen achter en kunnen zelfs de voorruit beschadigen.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4. Lichten aan!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dat je goed zichtbaar bent en ontsteek de lampen van je auto, ook overdag.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Autorijden in slechte weersomstandigheden</a:t>
            </a:r>
          </a:p>
        </p:txBody>
      </p:sp>
    </p:spTree>
    <p:custDataLst>
      <p:tags r:id="rId1"/>
    </p:custDataLst>
    <p:extLst>
      <p:ext uri="{BB962C8B-B14F-4D97-AF65-F5344CB8AC3E}">
        <p14:creationId xmlns:p14="http://schemas.microsoft.com/office/powerpoint/2010/main" val="68643299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493532"/>
            <a:ext cx="9435900" cy="5317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Autorijden in de </a:t>
            </a:r>
            <a:r>
              <a:rPr lang="nl-NL" altLang="nl-NL" sz="1600" b="1" dirty="0">
                <a:solidFill>
                  <a:srgbClr val="43505E"/>
                </a:solidFill>
                <a:latin typeface="Raleway" panose="020B0503030101060003" pitchFamily="34" charset="0"/>
                <a:ea typeface="Calibri" panose="020F0502020204030204" pitchFamily="34" charset="0"/>
                <a:cs typeface="Times New Roman" panose="02020603050405020304" pitchFamily="18" charset="0"/>
              </a:rPr>
              <a:t>mist</a:t>
            </a:r>
            <a:endPar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6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Verdubbel je afstand en halveer je snelheid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Door het gebrek aan zicht zie je niet meteen wat er voor je op de weg gebeurt. Door de afstand tot je voorganger te verdubbelen en je snelheid te halveren heb je meer tijd om te handelen als er iets onverwachts gebeurt.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Zet de juiste verlichting aan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Wordt overdag je zicht ernstig belemmerd, dan voer je dimlicht. 's Avonds en 's nachts voer je ook dimlicht.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Let op bij automatische verlichting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veel moderne auto's gaat de verlichting automatisch aan wanneer het donker wordt. Veel bestuurders hebben de knop van het dimlicht daarom op de stand 'automaat' staan en rekenen erop dat het inschakelen onder alle omstandigheden vanzelf gaat. Bij mist is dat niet het geval. De sensor herkent mist niet. Zet bij mist het dimlicht dus </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altijd</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handmatig aan.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236554034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488594"/>
            <a:ext cx="11172958" cy="370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Autorijden in de sneeuw</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6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Rijd met beleid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 de sneeuw is het belangrijk dat je alles 'met beleid' doet. Laat de koppeling rustig opkomen, geef niet te veel gas, stuur beheerst en rem ook rustig. Door plotselinge of te wilde bewegingen kun je snel in de slip raken.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Rem zoveel mogelijk op de motor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Door op tijd terug te schakelen, remt de auto op de motor. Gebruik daarna pas je rempedaal. Druk deze niet te diep in, maar gecontroleerd en rustig.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2050" name="Picture 2" descr="Afbeelding met band, voertuig, Auto-onderdeel, Autoband&#10;&#10;Automatisch gegenereerde beschrijving">
            <a:extLst>
              <a:ext uri="{FF2B5EF4-FFF2-40B4-BE49-F238E27FC236}">
                <a16:creationId xmlns:a16="http://schemas.microsoft.com/office/drawing/2014/main" id="{AD2F89BC-65ED-5A67-82DA-2EF58147A8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3456" y="3669409"/>
            <a:ext cx="4004780" cy="2699997"/>
          </a:xfrm>
          <a:prstGeom prst="rect">
            <a:avLst/>
          </a:prstGeom>
          <a:noFill/>
          <a:extLst>
            <a:ext uri="{909E8E84-426E-40DD-AFC4-6F175D3DCCD1}">
              <a14:hiddenFill xmlns:a14="http://schemas.microsoft.com/office/drawing/2010/main">
                <a:solidFill>
                  <a:srgbClr val="FFFFFF"/>
                </a:solidFill>
              </a14:hiddenFill>
            </a:ext>
          </a:extLst>
        </p:spPr>
      </p:pic>
      <p:sp>
        <p:nvSpPr>
          <p:cNvPr id="4" name="Tekstvak 3">
            <a:extLst>
              <a:ext uri="{FF2B5EF4-FFF2-40B4-BE49-F238E27FC236}">
                <a16:creationId xmlns:a16="http://schemas.microsoft.com/office/drawing/2014/main" id="{92483790-2458-7A6A-864B-72EB9B50EB35}"/>
              </a:ext>
            </a:extLst>
          </p:cNvPr>
          <p:cNvSpPr txBox="1"/>
          <p:nvPr/>
        </p:nvSpPr>
        <p:spPr>
          <a:xfrm>
            <a:off x="357805" y="3669409"/>
            <a:ext cx="6704731" cy="3286156"/>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Anticiperen en afstand houden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sneeuw en gladheid is het nog belangrijker om goed te anticiperen en ver vooruit te kijken. Zo zie je niet alleen hoe de weg loopt, maar kun je ook op tijd reageren als je voorganger een plotselinge (rem)beweging maakt. Houd ook extra afstand op besneeuwde wegen.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4. Winterbanden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er voor dat er banden met voldoende profiel onder je auto liggen. Bij voorkeur winterbanden.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57864229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descr="Afbeelding met voertuig, weg, buitenshuis, mist&#10;&#10;Automatisch gegenereerde beschrijving">
            <a:extLst>
              <a:ext uri="{FF2B5EF4-FFF2-40B4-BE49-F238E27FC236}">
                <a16:creationId xmlns:a16="http://schemas.microsoft.com/office/drawing/2014/main" id="{0626726B-A50B-EC75-2919-DED9FD9FEAD5}"/>
              </a:ext>
            </a:extLst>
          </p:cNvPr>
          <p:cNvPicPr>
            <a:picLocks noChangeAspect="1"/>
          </p:cNvPicPr>
          <p:nvPr/>
        </p:nvPicPr>
        <p:blipFill rotWithShape="1">
          <a:blip r:embed="rId4"/>
          <a:srcRect t="3363" b="13318"/>
          <a:stretch/>
        </p:blipFill>
        <p:spPr>
          <a:xfrm>
            <a:off x="-154406" y="0"/>
            <a:ext cx="12346405"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7" y="462233"/>
            <a:ext cx="6214310"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chemeClr val="bg1"/>
                </a:solidFill>
                <a:effectLst/>
                <a:latin typeface="Raleway" panose="020B0503030101060003" pitchFamily="34" charset="0"/>
                <a:ea typeface="Calibri" panose="020F0502020204030204" pitchFamily="34" charset="0"/>
                <a:cs typeface="Times New Roman" panose="02020603050405020304" pitchFamily="18" charset="0"/>
              </a:rPr>
              <a:t>Bij mist gaat je dimlicht automatisch aan.</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142999"/>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2014305"/>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t>          </a:t>
            </a:r>
            <a:r>
              <a:rPr lang="nl-NL" b="1" dirty="0"/>
              <a:t>Niet</a:t>
            </a:r>
            <a:r>
              <a:rPr lang="nl-NL" dirty="0"/>
              <a:t> </a:t>
            </a:r>
            <a:r>
              <a:rPr lang="nl-NL" b="1" dirty="0"/>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5" y="1286868"/>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Ovaal 13">
            <a:extLst>
              <a:ext uri="{FF2B5EF4-FFF2-40B4-BE49-F238E27FC236}">
                <a16:creationId xmlns:a16="http://schemas.microsoft.com/office/drawing/2014/main" id="{60EB8365-7CF1-17F1-7EBA-B730681051F1}"/>
              </a:ext>
            </a:extLst>
          </p:cNvPr>
          <p:cNvSpPr/>
          <p:nvPr/>
        </p:nvSpPr>
        <p:spPr>
          <a:xfrm>
            <a:off x="690285" y="2159157"/>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1462551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schets, paraplu, ontwerp&#10;&#10;Automatisch gegenereerde beschrijving">
            <a:extLst>
              <a:ext uri="{FF2B5EF4-FFF2-40B4-BE49-F238E27FC236}">
                <a16:creationId xmlns:a16="http://schemas.microsoft.com/office/drawing/2014/main" id="{3981E789-F2AC-8F73-326A-3E7D3F33C7E9}"/>
              </a:ext>
            </a:extLst>
          </p:cNvPr>
          <p:cNvPicPr>
            <a:picLocks noChangeAspect="1"/>
          </p:cNvPicPr>
          <p:nvPr/>
        </p:nvPicPr>
        <p:blipFill rotWithShape="1">
          <a:blip r:embed="rId4"/>
          <a:srcRect t="7289" b="7289"/>
          <a:stretch/>
        </p:blipFill>
        <p:spPr>
          <a:xfrm>
            <a:off x="0" y="1"/>
            <a:ext cx="12192000"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7" y="462233"/>
            <a:ext cx="6939214" cy="369332"/>
          </a:xfrm>
          <a:prstGeom prst="rect">
            <a:avLst/>
          </a:prstGeom>
          <a:noFill/>
        </p:spPr>
        <p:txBody>
          <a:bodyPr wrap="square">
            <a:spAutoFit/>
          </a:bodyPr>
          <a:lstStyle/>
          <a:p>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Het onderhouden van de ruitenwissers is niet belangrijk.</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142999"/>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2014305"/>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5" y="1286868"/>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Ovaal 13">
            <a:extLst>
              <a:ext uri="{FF2B5EF4-FFF2-40B4-BE49-F238E27FC236}">
                <a16:creationId xmlns:a16="http://schemas.microsoft.com/office/drawing/2014/main" id="{60EB8365-7CF1-17F1-7EBA-B730681051F1}"/>
              </a:ext>
            </a:extLst>
          </p:cNvPr>
          <p:cNvSpPr/>
          <p:nvPr/>
        </p:nvSpPr>
        <p:spPr>
          <a:xfrm>
            <a:off x="690285" y="2159157"/>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3464128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t>Veiligheidsmaatregelen</a:t>
            </a:r>
          </a:p>
        </p:txBody>
      </p:sp>
    </p:spTree>
    <p:custDataLst>
      <p:tags r:id="rId1"/>
    </p:custDataLst>
    <p:extLst>
      <p:ext uri="{BB962C8B-B14F-4D97-AF65-F5344CB8AC3E}">
        <p14:creationId xmlns:p14="http://schemas.microsoft.com/office/powerpoint/2010/main" val="2338747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F0D02D53-730E-586D-E250-04ED2CC03883}"/>
              </a:ext>
            </a:extLst>
          </p:cNvPr>
          <p:cNvPicPr>
            <a:picLocks noChangeAspect="1"/>
          </p:cNvPicPr>
          <p:nvPr/>
        </p:nvPicPr>
        <p:blipFill>
          <a:blip r:embed="rId4"/>
          <a:stretch>
            <a:fillRect/>
          </a:stretch>
        </p:blipFill>
        <p:spPr>
          <a:xfrm>
            <a:off x="9579393" y="4586666"/>
            <a:ext cx="2436943" cy="2022663"/>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MONO</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686182"/>
            <a:ext cx="9281144" cy="4958315"/>
          </a:xfrm>
        </p:spPr>
        <p:txBody>
          <a:bodyPr>
            <a:no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MONO staat voor één of alleen. De campagne gaat over met één ding tegelijk bezig zijn in het verkeer. Want als je rijdt of fietst, hoef je maar op één ding te letten: de weg. Er zijn verschillende manieren om MONO te rijden. Bijvoorbeeld door anderen voor vertrek te laten weten dat je onderweg bent (“Mij Nie Appen!”), zodat zij weten dat ze jou geen bericht moeten sturen. Of door je telefoon op niet storen te zetten, zodat je niet wordt afgeleid door binnenkomende meldingen. Zo hou je je ogen op de weg in plaats van op je scherm. Uiteraard kun je wel vooraf je navigatie aanzetten en blijf je telefonisch altijd bereikbaar voor spoedsituaties, ook als je MONO rijdt of fietst. </a:t>
            </a:r>
          </a:p>
          <a:p>
            <a:pPr marL="0" indent="0">
              <a:lnSpc>
                <a:spcPct val="100000"/>
              </a:lnSpc>
              <a:buNone/>
            </a:pPr>
            <a:endParaRPr lang="nl-NL" sz="1600" b="1">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a:solidFill>
                  <a:srgbClr val="00B1EB"/>
                </a:solidFill>
                <a:latin typeface="Raleway" panose="020B0503030101060003" pitchFamily="34" charset="0"/>
                <a:ea typeface="Open Sans Light" panose="020B0306030504020204" pitchFamily="34" charset="0"/>
                <a:cs typeface="Open Sans Light" panose="020B0306030504020204" pitchFamily="34" charset="0"/>
              </a:rPr>
              <a:t>Afleiding is gevaarlijk</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Appen of het gebruiken van andere sociale media tijdens het autorijden of op de fiets is levensgevaarlijk. Voor jezelf en voor anderen op de weg. Als je zit te appen achter het stuur, zie je niet goed wat er om je heen gebeurt. Even snel een berichtje lezen of schrijven betekent dat je het verkeer niet meer goed waarneemt, en niet snel kunt reageren in een onverwachte situatie. Dat geldt natuurlijk ook voor anderen: wanneer jij jouw vriend, partner, kind of collega een bericht stuurt wanneer zij aan het rijden of fietsen zijn, breng je ze mogelijk in gevaar.</a:t>
            </a:r>
          </a:p>
        </p:txBody>
      </p:sp>
      <p:grpSp>
        <p:nvGrpSpPr>
          <p:cNvPr id="5" name="Groep 4">
            <a:extLst>
              <a:ext uri="{FF2B5EF4-FFF2-40B4-BE49-F238E27FC236}">
                <a16:creationId xmlns:a16="http://schemas.microsoft.com/office/drawing/2014/main" id="{0543E676-290A-347C-8252-64132FFFBBE0}"/>
              </a:ext>
            </a:extLst>
          </p:cNvPr>
          <p:cNvGrpSpPr/>
          <p:nvPr/>
        </p:nvGrpSpPr>
        <p:grpSpPr>
          <a:xfrm>
            <a:off x="10755157" y="216623"/>
            <a:ext cx="1488169" cy="1018852"/>
            <a:chOff x="10755157" y="156784"/>
            <a:chExt cx="1488169" cy="1018852"/>
          </a:xfrm>
        </p:grpSpPr>
        <p:pic>
          <p:nvPicPr>
            <p:cNvPr id="6" name="Afbeelding 61">
              <a:extLst>
                <a:ext uri="{FF2B5EF4-FFF2-40B4-BE49-F238E27FC236}">
                  <a16:creationId xmlns:a16="http://schemas.microsoft.com/office/drawing/2014/main" id="{6F2CB44E-C9A7-9372-D6DC-07CE7743E91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7" name="Tekstvak 6">
              <a:extLst>
                <a:ext uri="{FF2B5EF4-FFF2-40B4-BE49-F238E27FC236}">
                  <a16:creationId xmlns:a16="http://schemas.microsoft.com/office/drawing/2014/main" id="{7E449457-E8CB-BE99-267D-BC53CA325212}"/>
                </a:ext>
              </a:extLst>
            </p:cNvPr>
            <p:cNvSpPr txBox="1"/>
            <p:nvPr/>
          </p:nvSpPr>
          <p:spPr>
            <a:xfrm>
              <a:off x="10755157" y="209173"/>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verkeersveiligheid?</a:t>
              </a:r>
            </a:p>
          </p:txBody>
        </p:sp>
        <p:pic>
          <p:nvPicPr>
            <p:cNvPr id="8" name="Afbeelding 61">
              <a:extLst>
                <a:ext uri="{FF2B5EF4-FFF2-40B4-BE49-F238E27FC236}">
                  <a16:creationId xmlns:a16="http://schemas.microsoft.com/office/drawing/2014/main" id="{38C2EBBF-8854-DA41-55BF-44A2C6B9E2BF}"/>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802175" y="870982"/>
              <a:ext cx="1394135" cy="304654"/>
            </a:xfrm>
            <a:prstGeom prst="rect">
              <a:avLst/>
            </a:prstGeom>
          </p:spPr>
        </p:pic>
        <p:sp>
          <p:nvSpPr>
            <p:cNvPr id="9" name="Tekstvak 8">
              <a:extLst>
                <a:ext uri="{FF2B5EF4-FFF2-40B4-BE49-F238E27FC236}">
                  <a16:creationId xmlns:a16="http://schemas.microsoft.com/office/drawing/2014/main" id="{4D10D510-2D40-9642-E97F-DCED18666E5C}"/>
                </a:ext>
              </a:extLst>
            </p:cNvPr>
            <p:cNvSpPr txBox="1"/>
            <p:nvPr/>
          </p:nvSpPr>
          <p:spPr>
            <a:xfrm>
              <a:off x="10764543" y="914731"/>
              <a:ext cx="1320139" cy="215444"/>
            </a:xfrm>
            <a:prstGeom prst="rect">
              <a:avLst/>
            </a:prstGeom>
            <a:noFill/>
          </p:spPr>
          <p:txBody>
            <a:bodyPr wrap="square" rtlCol="0">
              <a:spAutoFit/>
            </a:bodyPr>
            <a:lstStyle/>
            <a:p>
              <a:r>
                <a:rPr lang="nl-NL" sz="800" b="1">
                  <a:solidFill>
                    <a:schemeClr val="bg1"/>
                  </a:solidFill>
                  <a:latin typeface="Raleway" panose="020B0503030101060003"/>
                </a:rPr>
                <a:t>MONO</a:t>
              </a:r>
            </a:p>
          </p:txBody>
        </p:sp>
      </p:grpSp>
      <p:pic>
        <p:nvPicPr>
          <p:cNvPr id="10" name="Afbeelding 61">
            <a:extLst>
              <a:ext uri="{FF2B5EF4-FFF2-40B4-BE49-F238E27FC236}">
                <a16:creationId xmlns:a16="http://schemas.microsoft.com/office/drawing/2014/main" id="{3129F126-AE7A-88FA-78D8-2E79F4932D0B}"/>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90670" y="1293909"/>
            <a:ext cx="1409719" cy="309806"/>
          </a:xfrm>
          <a:prstGeom prst="rect">
            <a:avLst/>
          </a:prstGeom>
        </p:spPr>
      </p:pic>
      <p:sp>
        <p:nvSpPr>
          <p:cNvPr id="16" name="Tekstvak 15">
            <a:extLst>
              <a:ext uri="{FF2B5EF4-FFF2-40B4-BE49-F238E27FC236}">
                <a16:creationId xmlns:a16="http://schemas.microsoft.com/office/drawing/2014/main" id="{162C74BE-D8D3-F9D2-9452-1B3F92984E13}"/>
              </a:ext>
            </a:extLst>
          </p:cNvPr>
          <p:cNvSpPr txBox="1"/>
          <p:nvPr/>
        </p:nvSpPr>
        <p:spPr>
          <a:xfrm>
            <a:off x="10755834" y="1343861"/>
            <a:ext cx="1331843" cy="215444"/>
          </a:xfrm>
          <a:prstGeom prst="rect">
            <a:avLst/>
          </a:prstGeom>
          <a:noFill/>
        </p:spPr>
        <p:txBody>
          <a:bodyPr wrap="square" rtlCol="0">
            <a:spAutoFit/>
          </a:bodyPr>
          <a:lstStyle/>
          <a:p>
            <a:r>
              <a:rPr lang="nl-NL" sz="800" b="1">
                <a:solidFill>
                  <a:srgbClr val="43505E"/>
                </a:solidFill>
                <a:latin typeface="Raleway" panose="020B0503030101060003"/>
              </a:rPr>
              <a:t>Veiligheidsgordel</a:t>
            </a:r>
          </a:p>
        </p:txBody>
      </p:sp>
      <p:pic>
        <p:nvPicPr>
          <p:cNvPr id="17" name="Afbeelding 61">
            <a:extLst>
              <a:ext uri="{FF2B5EF4-FFF2-40B4-BE49-F238E27FC236}">
                <a16:creationId xmlns:a16="http://schemas.microsoft.com/office/drawing/2014/main" id="{75BC96D9-61CA-D2B2-56ED-CC95B3038171}"/>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8" name="Tekstvak 17">
            <a:extLst>
              <a:ext uri="{FF2B5EF4-FFF2-40B4-BE49-F238E27FC236}">
                <a16:creationId xmlns:a16="http://schemas.microsoft.com/office/drawing/2014/main" id="{7A7A76E0-0927-7256-0475-613F1D91D7AE}"/>
              </a:ext>
            </a:extLst>
          </p:cNvPr>
          <p:cNvSpPr txBox="1"/>
          <p:nvPr/>
        </p:nvSpPr>
        <p:spPr>
          <a:xfrm>
            <a:off x="10763029" y="619342"/>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Te hard rijden: gevolgen</a:t>
            </a:r>
          </a:p>
        </p:txBody>
      </p:sp>
      <p:pic>
        <p:nvPicPr>
          <p:cNvPr id="19" name="Afbeelding 61">
            <a:extLst>
              <a:ext uri="{FF2B5EF4-FFF2-40B4-BE49-F238E27FC236}">
                <a16:creationId xmlns:a16="http://schemas.microsoft.com/office/drawing/2014/main" id="{A798A038-66E8-4F4F-B5A1-ABB3783A8526}"/>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6591" y="1664081"/>
            <a:ext cx="1409719" cy="309806"/>
          </a:xfrm>
          <a:prstGeom prst="rect">
            <a:avLst/>
          </a:prstGeom>
        </p:spPr>
      </p:pic>
      <p:sp>
        <p:nvSpPr>
          <p:cNvPr id="20" name="Tekstvak 19">
            <a:extLst>
              <a:ext uri="{FF2B5EF4-FFF2-40B4-BE49-F238E27FC236}">
                <a16:creationId xmlns:a16="http://schemas.microsoft.com/office/drawing/2014/main" id="{6EED3506-FC62-E226-737E-05C2E8505F6C}"/>
              </a:ext>
            </a:extLst>
          </p:cNvPr>
          <p:cNvSpPr txBox="1"/>
          <p:nvPr/>
        </p:nvSpPr>
        <p:spPr>
          <a:xfrm>
            <a:off x="10755834" y="1709640"/>
            <a:ext cx="1331843" cy="215444"/>
          </a:xfrm>
          <a:prstGeom prst="rect">
            <a:avLst/>
          </a:prstGeom>
          <a:noFill/>
        </p:spPr>
        <p:txBody>
          <a:bodyPr wrap="square" rtlCol="0">
            <a:spAutoFit/>
          </a:bodyPr>
          <a:lstStyle/>
          <a:p>
            <a:r>
              <a:rPr lang="nl-NL" sz="800" b="1">
                <a:solidFill>
                  <a:srgbClr val="43505E"/>
                </a:solidFill>
                <a:latin typeface="Raleway" panose="020B0503030101060003"/>
              </a:rPr>
              <a:t>APK Keuring</a:t>
            </a:r>
          </a:p>
        </p:txBody>
      </p:sp>
      <p:pic>
        <p:nvPicPr>
          <p:cNvPr id="11" name="Afbeelding 61">
            <a:extLst>
              <a:ext uri="{FF2B5EF4-FFF2-40B4-BE49-F238E27FC236}">
                <a16:creationId xmlns:a16="http://schemas.microsoft.com/office/drawing/2014/main" id="{6F6BF287-74F5-1547-3940-9F1C905A248B}"/>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78668" y="2031694"/>
            <a:ext cx="1409719" cy="309806"/>
          </a:xfrm>
          <a:prstGeom prst="rect">
            <a:avLst/>
          </a:prstGeom>
        </p:spPr>
      </p:pic>
      <p:sp>
        <p:nvSpPr>
          <p:cNvPr id="12" name="Tekstvak 11">
            <a:extLst>
              <a:ext uri="{FF2B5EF4-FFF2-40B4-BE49-F238E27FC236}">
                <a16:creationId xmlns:a16="http://schemas.microsoft.com/office/drawing/2014/main" id="{F6A624BE-FE66-FE68-09EE-B0C07812CCA1}"/>
              </a:ext>
            </a:extLst>
          </p:cNvPr>
          <p:cNvSpPr txBox="1"/>
          <p:nvPr/>
        </p:nvSpPr>
        <p:spPr>
          <a:xfrm>
            <a:off x="10746894" y="2078875"/>
            <a:ext cx="1409719" cy="215444"/>
          </a:xfrm>
          <a:prstGeom prst="rect">
            <a:avLst/>
          </a:prstGeom>
          <a:noFill/>
        </p:spPr>
        <p:txBody>
          <a:bodyPr wrap="square" rtlCol="0">
            <a:spAutoFit/>
          </a:bodyPr>
          <a:lstStyle/>
          <a:p>
            <a:r>
              <a:rPr lang="nl-NL" sz="800" b="1">
                <a:solidFill>
                  <a:srgbClr val="43505E"/>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3164855205"/>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B30136B2-7AFA-862C-6006-0BFD397514FB}"/>
              </a:ext>
            </a:extLst>
          </p:cNvPr>
          <p:cNvPicPr>
            <a:picLocks noChangeAspect="1"/>
          </p:cNvPicPr>
          <p:nvPr/>
        </p:nvPicPr>
        <p:blipFill rotWithShape="1">
          <a:blip r:embed="rId4"/>
          <a:srcRect l="42611" r="20368"/>
          <a:stretch/>
        </p:blipFill>
        <p:spPr>
          <a:xfrm>
            <a:off x="8464492" y="216623"/>
            <a:ext cx="3583233" cy="6438956"/>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Veiligheidsgordel</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Het is verplicht om je gordels om te doen, voor- en achterin de auto. Doe je gordel om, voor je eigen veiligheid.</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Gordels voorin de auto zorgen ervoor dat je bij een ongeluk 25% minder kans hebt om ernstig gewond te raken en maar liefst 40% minder kans op overlijden. Achterin de auto heb je met gordels om 20% minder kans om ernstig gewond te raken en 30% minder kans op overlijden. </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a:solidFill>
                  <a:srgbClr val="00B1EB"/>
                </a:solidFill>
                <a:latin typeface="Raleway" panose="020B0503030101060003" pitchFamily="34" charset="0"/>
                <a:ea typeface="Open Sans Light" panose="020B0306030504020204" pitchFamily="34" charset="0"/>
                <a:cs typeface="Open Sans Light" panose="020B0306030504020204" pitchFamily="34" charset="0"/>
              </a:rPr>
              <a:t>Waarom moet ik achterin een gordel om?</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Het dragen van de gordel op de achterbank zorgt er ook voor dat je bij een aanrijding niet naar voren schiet en de passagier of bestuurder op de voorstoel verwond. Zelfs de hoofdsteun van de voorstoel kan afbreken door de kracht van de passagier die naar voren schiet.</a:t>
            </a:r>
          </a:p>
        </p:txBody>
      </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grpSp>
        <p:nvGrpSpPr>
          <p:cNvPr id="4" name="Groep 3">
            <a:extLst>
              <a:ext uri="{FF2B5EF4-FFF2-40B4-BE49-F238E27FC236}">
                <a16:creationId xmlns:a16="http://schemas.microsoft.com/office/drawing/2014/main" id="{FDBB75F5-B154-1F27-03AB-917B57C94642}"/>
              </a:ext>
            </a:extLst>
          </p:cNvPr>
          <p:cNvGrpSpPr/>
          <p:nvPr/>
        </p:nvGrpSpPr>
        <p:grpSpPr>
          <a:xfrm>
            <a:off x="10754320" y="216623"/>
            <a:ext cx="1488169" cy="1367139"/>
            <a:chOff x="10754320" y="156784"/>
            <a:chExt cx="1488169" cy="1367139"/>
          </a:xfrm>
        </p:grpSpPr>
        <p:pic>
          <p:nvPicPr>
            <p:cNvPr id="6" name="Afbeelding 61">
              <a:extLst>
                <a:ext uri="{FF2B5EF4-FFF2-40B4-BE49-F238E27FC236}">
                  <a16:creationId xmlns:a16="http://schemas.microsoft.com/office/drawing/2014/main" id="{28ADD718-4939-C6F5-7E40-E1EA82B5ED8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7" name="Tekstvak 6">
              <a:extLst>
                <a:ext uri="{FF2B5EF4-FFF2-40B4-BE49-F238E27FC236}">
                  <a16:creationId xmlns:a16="http://schemas.microsoft.com/office/drawing/2014/main" id="{22226136-8317-FE19-B3C4-B33F7F6DD62C}"/>
                </a:ext>
              </a:extLst>
            </p:cNvPr>
            <p:cNvSpPr txBox="1"/>
            <p:nvPr/>
          </p:nvSpPr>
          <p:spPr>
            <a:xfrm>
              <a:off x="10754320" y="204275"/>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verkeersveiligheid?</a:t>
              </a:r>
            </a:p>
          </p:txBody>
        </p:sp>
        <p:pic>
          <p:nvPicPr>
            <p:cNvPr id="8" name="Afbeelding 61">
              <a:extLst>
                <a:ext uri="{FF2B5EF4-FFF2-40B4-BE49-F238E27FC236}">
                  <a16:creationId xmlns:a16="http://schemas.microsoft.com/office/drawing/2014/main" id="{40AEB2FA-DFAE-F9BB-29E0-112CE42F5C6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219269"/>
              <a:ext cx="1394135" cy="304654"/>
            </a:xfrm>
            <a:prstGeom prst="rect">
              <a:avLst/>
            </a:prstGeom>
          </p:spPr>
        </p:pic>
        <p:sp>
          <p:nvSpPr>
            <p:cNvPr id="9" name="Tekstvak 8">
              <a:extLst>
                <a:ext uri="{FF2B5EF4-FFF2-40B4-BE49-F238E27FC236}">
                  <a16:creationId xmlns:a16="http://schemas.microsoft.com/office/drawing/2014/main" id="{751BC95E-8F95-A002-5255-ACEE2260CEED}"/>
                </a:ext>
              </a:extLst>
            </p:cNvPr>
            <p:cNvSpPr txBox="1"/>
            <p:nvPr/>
          </p:nvSpPr>
          <p:spPr>
            <a:xfrm>
              <a:off x="10763029" y="1267029"/>
              <a:ext cx="1320139" cy="215444"/>
            </a:xfrm>
            <a:prstGeom prst="rect">
              <a:avLst/>
            </a:prstGeom>
            <a:noFill/>
          </p:spPr>
          <p:txBody>
            <a:bodyPr wrap="square" rtlCol="0">
              <a:spAutoFit/>
            </a:bodyPr>
            <a:lstStyle/>
            <a:p>
              <a:r>
                <a:rPr lang="nl-NL" sz="800" b="1">
                  <a:solidFill>
                    <a:schemeClr val="bg1"/>
                  </a:solidFill>
                  <a:latin typeface="Raleway" panose="020B0503030101060003"/>
                </a:rPr>
                <a:t>Veiligheidsgordel</a:t>
              </a:r>
            </a:p>
          </p:txBody>
        </p:sp>
      </p:grpSp>
      <p:pic>
        <p:nvPicPr>
          <p:cNvPr id="10" name="Afbeelding 61">
            <a:extLst>
              <a:ext uri="{FF2B5EF4-FFF2-40B4-BE49-F238E27FC236}">
                <a16:creationId xmlns:a16="http://schemas.microsoft.com/office/drawing/2014/main" id="{7A4C1B83-23CB-4F9A-7242-FE9FB1F28A41}"/>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1" name="Tekstvak 10">
            <a:extLst>
              <a:ext uri="{FF2B5EF4-FFF2-40B4-BE49-F238E27FC236}">
                <a16:creationId xmlns:a16="http://schemas.microsoft.com/office/drawing/2014/main" id="{DD074663-EDA9-C814-6A0B-6D36C0E51E90}"/>
              </a:ext>
            </a:extLst>
          </p:cNvPr>
          <p:cNvSpPr txBox="1"/>
          <p:nvPr/>
        </p:nvSpPr>
        <p:spPr>
          <a:xfrm>
            <a:off x="10763029" y="619342"/>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Te hard rijden: gevolgen</a:t>
            </a:r>
          </a:p>
        </p:txBody>
      </p:sp>
      <p:pic>
        <p:nvPicPr>
          <p:cNvPr id="12" name="Afbeelding 61">
            <a:extLst>
              <a:ext uri="{FF2B5EF4-FFF2-40B4-BE49-F238E27FC236}">
                <a16:creationId xmlns:a16="http://schemas.microsoft.com/office/drawing/2014/main" id="{DF685DBD-8F6A-76BD-EE03-3218469D9872}"/>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800195" y="928950"/>
            <a:ext cx="1394135" cy="304654"/>
          </a:xfrm>
          <a:prstGeom prst="rect">
            <a:avLst/>
          </a:prstGeom>
        </p:spPr>
      </p:pic>
      <p:sp>
        <p:nvSpPr>
          <p:cNvPr id="13" name="Tekstvak 12">
            <a:extLst>
              <a:ext uri="{FF2B5EF4-FFF2-40B4-BE49-F238E27FC236}">
                <a16:creationId xmlns:a16="http://schemas.microsoft.com/office/drawing/2014/main" id="{C2DD9911-6DEA-D8E8-4FF9-0964949965AA}"/>
              </a:ext>
            </a:extLst>
          </p:cNvPr>
          <p:cNvSpPr txBox="1"/>
          <p:nvPr/>
        </p:nvSpPr>
        <p:spPr>
          <a:xfrm>
            <a:off x="10764542" y="978973"/>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MONO</a:t>
            </a:r>
          </a:p>
        </p:txBody>
      </p:sp>
      <p:pic>
        <p:nvPicPr>
          <p:cNvPr id="14" name="Afbeelding 61">
            <a:extLst>
              <a:ext uri="{FF2B5EF4-FFF2-40B4-BE49-F238E27FC236}">
                <a16:creationId xmlns:a16="http://schemas.microsoft.com/office/drawing/2014/main" id="{5AD13C9E-2776-A48A-CA40-297AF7F2C543}"/>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97501" y="1634702"/>
            <a:ext cx="1394499" cy="309806"/>
          </a:xfrm>
          <a:prstGeom prst="rect">
            <a:avLst/>
          </a:prstGeom>
        </p:spPr>
      </p:pic>
      <p:sp>
        <p:nvSpPr>
          <p:cNvPr id="15" name="Tekstvak 14">
            <a:extLst>
              <a:ext uri="{FF2B5EF4-FFF2-40B4-BE49-F238E27FC236}">
                <a16:creationId xmlns:a16="http://schemas.microsoft.com/office/drawing/2014/main" id="{51336AB7-4716-07D9-1296-71A0CC65EE67}"/>
              </a:ext>
            </a:extLst>
          </p:cNvPr>
          <p:cNvSpPr txBox="1"/>
          <p:nvPr/>
        </p:nvSpPr>
        <p:spPr>
          <a:xfrm>
            <a:off x="10764543" y="1687518"/>
            <a:ext cx="1331843" cy="215444"/>
          </a:xfrm>
          <a:prstGeom prst="rect">
            <a:avLst/>
          </a:prstGeom>
          <a:noFill/>
        </p:spPr>
        <p:txBody>
          <a:bodyPr wrap="square" rtlCol="0">
            <a:spAutoFit/>
          </a:bodyPr>
          <a:lstStyle/>
          <a:p>
            <a:r>
              <a:rPr lang="nl-NL" sz="800" b="1">
                <a:solidFill>
                  <a:srgbClr val="43505E"/>
                </a:solidFill>
                <a:latin typeface="Raleway" panose="020B0503030101060003"/>
              </a:rPr>
              <a:t>APK Keuring</a:t>
            </a:r>
          </a:p>
        </p:txBody>
      </p:sp>
      <p:pic>
        <p:nvPicPr>
          <p:cNvPr id="16" name="Afbeelding 61">
            <a:extLst>
              <a:ext uri="{FF2B5EF4-FFF2-40B4-BE49-F238E27FC236}">
                <a16:creationId xmlns:a16="http://schemas.microsoft.com/office/drawing/2014/main" id="{DB182FF2-5654-E210-8108-C70828E435D0}"/>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809863" y="1990941"/>
            <a:ext cx="1394499" cy="309806"/>
          </a:xfrm>
          <a:prstGeom prst="rect">
            <a:avLst/>
          </a:prstGeom>
        </p:spPr>
      </p:pic>
      <p:sp>
        <p:nvSpPr>
          <p:cNvPr id="17" name="Tekstvak 16">
            <a:extLst>
              <a:ext uri="{FF2B5EF4-FFF2-40B4-BE49-F238E27FC236}">
                <a16:creationId xmlns:a16="http://schemas.microsoft.com/office/drawing/2014/main" id="{4A4A4B1F-5FFE-9A16-C51F-BF96F80E5CBE}"/>
              </a:ext>
            </a:extLst>
          </p:cNvPr>
          <p:cNvSpPr txBox="1"/>
          <p:nvPr/>
        </p:nvSpPr>
        <p:spPr>
          <a:xfrm>
            <a:off x="10757857" y="2038091"/>
            <a:ext cx="1409719" cy="215444"/>
          </a:xfrm>
          <a:prstGeom prst="rect">
            <a:avLst/>
          </a:prstGeom>
          <a:noFill/>
        </p:spPr>
        <p:txBody>
          <a:bodyPr wrap="square" rtlCol="0">
            <a:spAutoFit/>
          </a:bodyPr>
          <a:lstStyle/>
          <a:p>
            <a:r>
              <a:rPr lang="nl-NL" sz="800" b="1">
                <a:solidFill>
                  <a:srgbClr val="43505E"/>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9262386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 name="Afbeelding 4" descr="Afbeelding met persoon, person, hand, vasthouden&#10;&#10;Automatisch gegenereerde beschrijving">
            <a:extLst>
              <a:ext uri="{FF2B5EF4-FFF2-40B4-BE49-F238E27FC236}">
                <a16:creationId xmlns:a16="http://schemas.microsoft.com/office/drawing/2014/main" id="{8AE0C401-07CA-2263-1EF0-50A0ACBDDD8B}"/>
              </a:ext>
            </a:extLst>
          </p:cNvPr>
          <p:cNvPicPr>
            <a:picLocks noChangeAspect="1"/>
          </p:cNvPicPr>
          <p:nvPr/>
        </p:nvPicPr>
        <p:blipFill rotWithShape="1">
          <a:blip r:embed="rId4"/>
          <a:srcRect t="5687" b="9938"/>
          <a:stretch/>
        </p:blipFill>
        <p:spPr>
          <a:xfrm>
            <a:off x="-1" y="1"/>
            <a:ext cx="12191999"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5" y="508831"/>
            <a:ext cx="6214310"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Waarom is achterin de gordel ook verplicht?</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227223"/>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Om te voorkomen dat je bij een aanrijding naar voren schiet en de passagier of bestuurder op de      	voorstoel verwond.</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2098529"/>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Om te voorkomen dat de airbags geactiveerd worden.</a:t>
            </a:r>
          </a:p>
        </p:txBody>
      </p:sp>
      <p:sp>
        <p:nvSpPr>
          <p:cNvPr id="6" name="Rechthoek: afgeronde hoeken 5">
            <a:extLst>
              <a:ext uri="{FF2B5EF4-FFF2-40B4-BE49-F238E27FC236}">
                <a16:creationId xmlns:a16="http://schemas.microsoft.com/office/drawing/2014/main" id="{BA77A942-A0F5-1336-79E0-D6098D2DF703}"/>
              </a:ext>
            </a:extLst>
          </p:cNvPr>
          <p:cNvSpPr/>
          <p:nvPr/>
        </p:nvSpPr>
        <p:spPr>
          <a:xfrm>
            <a:off x="532396" y="2972820"/>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Om te voorkomen dat er schade aan de auto ontstaat.</a:t>
            </a:r>
          </a:p>
        </p:txBody>
      </p:sp>
      <p:sp>
        <p:nvSpPr>
          <p:cNvPr id="7" name="Rechthoek: afgeronde hoeken 6">
            <a:extLst>
              <a:ext uri="{FF2B5EF4-FFF2-40B4-BE49-F238E27FC236}">
                <a16:creationId xmlns:a16="http://schemas.microsoft.com/office/drawing/2014/main" id="{15829A1A-A9BF-630C-C42B-C244F39E22D0}"/>
              </a:ext>
            </a:extLst>
          </p:cNvPr>
          <p:cNvSpPr/>
          <p:nvPr/>
        </p:nvSpPr>
        <p:spPr>
          <a:xfrm>
            <a:off x="532395" y="3844126"/>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Voor je eigen veiligheid.</a:t>
            </a:r>
          </a:p>
        </p:txBody>
      </p:sp>
      <p:sp>
        <p:nvSpPr>
          <p:cNvPr id="18" name="Rechthoek: afgeronde hoeken 17">
            <a:extLst>
              <a:ext uri="{FF2B5EF4-FFF2-40B4-BE49-F238E27FC236}">
                <a16:creationId xmlns:a16="http://schemas.microsoft.com/office/drawing/2014/main" id="{35CBC6E0-11FE-E27C-4DED-E50D1503891E}"/>
              </a:ext>
            </a:extLst>
          </p:cNvPr>
          <p:cNvSpPr/>
          <p:nvPr/>
        </p:nvSpPr>
        <p:spPr>
          <a:xfrm>
            <a:off x="870285" y="1356511"/>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9" name="Rechthoek: afgeronde hoeken 18">
            <a:extLst>
              <a:ext uri="{FF2B5EF4-FFF2-40B4-BE49-F238E27FC236}">
                <a16:creationId xmlns:a16="http://schemas.microsoft.com/office/drawing/2014/main" id="{DE3352A2-450C-BB07-2025-5284952D06B1}"/>
              </a:ext>
            </a:extLst>
          </p:cNvPr>
          <p:cNvSpPr/>
          <p:nvPr/>
        </p:nvSpPr>
        <p:spPr>
          <a:xfrm>
            <a:off x="870285" y="2243381"/>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0" name="Rechthoek: afgeronde hoeken 19">
            <a:extLst>
              <a:ext uri="{FF2B5EF4-FFF2-40B4-BE49-F238E27FC236}">
                <a16:creationId xmlns:a16="http://schemas.microsoft.com/office/drawing/2014/main" id="{BD6B2B10-F172-25EB-E5E7-CAB6A7250285}"/>
              </a:ext>
            </a:extLst>
          </p:cNvPr>
          <p:cNvSpPr/>
          <p:nvPr/>
        </p:nvSpPr>
        <p:spPr>
          <a:xfrm>
            <a:off x="870285" y="3117672"/>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1" name="Rechthoek: afgeronde hoeken 20">
            <a:extLst>
              <a:ext uri="{FF2B5EF4-FFF2-40B4-BE49-F238E27FC236}">
                <a16:creationId xmlns:a16="http://schemas.microsoft.com/office/drawing/2014/main" id="{7C5ACEA8-B00A-9B61-E7D3-6E8A8A35AF74}"/>
              </a:ext>
            </a:extLst>
          </p:cNvPr>
          <p:cNvSpPr/>
          <p:nvPr/>
        </p:nvSpPr>
        <p:spPr>
          <a:xfrm>
            <a:off x="870285" y="3988978"/>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4171958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APK keuring</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5" y="1686182"/>
            <a:ext cx="9994209" cy="4958315"/>
          </a:xfrm>
        </p:spPr>
        <p:txBody>
          <a:bodyPr>
            <a:noAutofit/>
          </a:bodyPr>
          <a:lstStyle/>
          <a:p>
            <a:pPr marL="0" indent="0">
              <a:lnSpc>
                <a:spcPct val="100000"/>
              </a:lnSpc>
              <a:buNone/>
            </a:pPr>
            <a:r>
              <a:rPr lang="nl-NL" sz="1600" b="1">
                <a:solidFill>
                  <a:srgbClr val="00B1EB"/>
                </a:solidFill>
                <a:latin typeface="Raleway" panose="020B0503030101060003" pitchFamily="34" charset="0"/>
                <a:ea typeface="Open Sans Light" panose="020B0306030504020204" pitchFamily="34" charset="0"/>
                <a:cs typeface="Open Sans Light" panose="020B0306030504020204" pitchFamily="34" charset="0"/>
              </a:rPr>
              <a:t>Wat is een APK keuring?</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Welke eisen worden gesteld voor de APK en hoe bereid ik mijn auto daarop voor?</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De Algemene Periodieke Keuring (APK) is een in Europa wettelijk verplichte keuring. Tijdens de keuring beoordeelt een keurmeester je auto op verkeersveiligheid, milieu en registratie. De APK is een momentopname en geeft een beeld van de technische staat van een auto op het moment van de keuring. Een geldige APK is dus geen garantie dat je de rest van het jaar veilig met de auto kunt blijven doorrijden.</a:t>
            </a: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a:solidFill>
                  <a:srgbClr val="00B1EB"/>
                </a:solidFill>
                <a:latin typeface="Raleway" panose="020B0503030101060003" pitchFamily="34" charset="0"/>
                <a:ea typeface="Open Sans Light" panose="020B0306030504020204" pitchFamily="34" charset="0"/>
                <a:cs typeface="Open Sans Light" panose="020B0306030504020204" pitchFamily="34" charset="0"/>
              </a:rPr>
              <a:t>Waar wordt op gecontroleerd tijdens een APK keuring?</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Bij de APK wordt een auto beoordeeld op de volgende onderdelen:</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de verkeersveiligheid (remmen, wielophanging, schokdempers, banden, stuurinrichting, verlichting en carrosserie)</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het milieu (uitstoot van uitlaatgassen)</a:t>
            </a:r>
          </a:p>
          <a:p>
            <a:pPr>
              <a:lnSpc>
                <a:spcPct val="100000"/>
              </a:lnSpc>
            </a:pPr>
            <a:r>
              <a:rPr lang="nl-NL" sz="1600">
                <a:latin typeface="Raleway" panose="020B0503030101060003" pitchFamily="34" charset="0"/>
                <a:ea typeface="Open Sans Light" panose="020B0306030504020204" pitchFamily="34" charset="0"/>
                <a:cs typeface="Open Sans Light" panose="020B0306030504020204" pitchFamily="34" charset="0"/>
              </a:rPr>
              <a:t>de registratie (de kilometerstand, het voertuigbewijs, identificatienummer en de gebruikte brandstof)</a:t>
            </a:r>
          </a:p>
        </p:txBody>
      </p:sp>
      <p:grpSp>
        <p:nvGrpSpPr>
          <p:cNvPr id="4" name="Groep 3">
            <a:extLst>
              <a:ext uri="{FF2B5EF4-FFF2-40B4-BE49-F238E27FC236}">
                <a16:creationId xmlns:a16="http://schemas.microsoft.com/office/drawing/2014/main" id="{8638DCD7-B224-FEF6-F416-873F2D55339E}"/>
              </a:ext>
            </a:extLst>
          </p:cNvPr>
          <p:cNvGrpSpPr/>
          <p:nvPr/>
        </p:nvGrpSpPr>
        <p:grpSpPr>
          <a:xfrm>
            <a:off x="10763029" y="216623"/>
            <a:ext cx="1488169" cy="1409120"/>
            <a:chOff x="10763029" y="156784"/>
            <a:chExt cx="1488169" cy="1409120"/>
          </a:xfrm>
        </p:grpSpPr>
        <p:pic>
          <p:nvPicPr>
            <p:cNvPr id="5" name="Afbeelding 61">
              <a:extLst>
                <a:ext uri="{FF2B5EF4-FFF2-40B4-BE49-F238E27FC236}">
                  <a16:creationId xmlns:a16="http://schemas.microsoft.com/office/drawing/2014/main" id="{77A392B6-10EB-0EA1-529E-FD187A081EC9}"/>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AF646CAB-5B00-7468-EC9B-6BCA1EFDAC2E}"/>
                </a:ext>
              </a:extLst>
            </p:cNvPr>
            <p:cNvSpPr txBox="1"/>
            <p:nvPr/>
          </p:nvSpPr>
          <p:spPr>
            <a:xfrm>
              <a:off x="10763029" y="204275"/>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verkeersveiligheid?</a:t>
              </a:r>
            </a:p>
          </p:txBody>
        </p:sp>
        <p:pic>
          <p:nvPicPr>
            <p:cNvPr id="7" name="Afbeelding 61">
              <a:extLst>
                <a:ext uri="{FF2B5EF4-FFF2-40B4-BE49-F238E27FC236}">
                  <a16:creationId xmlns:a16="http://schemas.microsoft.com/office/drawing/2014/main" id="{0518791E-DA7C-5A52-EAF2-CD5956992611}"/>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9497" y="1261250"/>
              <a:ext cx="1394135" cy="304654"/>
            </a:xfrm>
            <a:prstGeom prst="rect">
              <a:avLst/>
            </a:prstGeom>
          </p:spPr>
        </p:pic>
        <p:sp>
          <p:nvSpPr>
            <p:cNvPr id="8" name="Tekstvak 7">
              <a:extLst>
                <a:ext uri="{FF2B5EF4-FFF2-40B4-BE49-F238E27FC236}">
                  <a16:creationId xmlns:a16="http://schemas.microsoft.com/office/drawing/2014/main" id="{EE552CE1-3E38-5206-EB96-DCC0D2B33CE5}"/>
                </a:ext>
              </a:extLst>
            </p:cNvPr>
            <p:cNvSpPr txBox="1"/>
            <p:nvPr/>
          </p:nvSpPr>
          <p:spPr>
            <a:xfrm>
              <a:off x="10763029" y="1311273"/>
              <a:ext cx="1320139" cy="215444"/>
            </a:xfrm>
            <a:prstGeom prst="rect">
              <a:avLst/>
            </a:prstGeom>
            <a:noFill/>
          </p:spPr>
          <p:txBody>
            <a:bodyPr wrap="square" rtlCol="0">
              <a:spAutoFit/>
            </a:bodyPr>
            <a:lstStyle/>
            <a:p>
              <a:r>
                <a:rPr lang="nl-NL" sz="800" b="1">
                  <a:solidFill>
                    <a:srgbClr val="BFBFBF"/>
                  </a:solidFill>
                  <a:latin typeface="Raleway" panose="020B0503030101060003"/>
                </a:rPr>
                <a:t>Veiligheidsgordel</a:t>
              </a:r>
            </a:p>
          </p:txBody>
        </p:sp>
      </p:grpSp>
      <p:pic>
        <p:nvPicPr>
          <p:cNvPr id="9" name="Afbeelding 61">
            <a:extLst>
              <a:ext uri="{FF2B5EF4-FFF2-40B4-BE49-F238E27FC236}">
                <a16:creationId xmlns:a16="http://schemas.microsoft.com/office/drawing/2014/main" id="{B59326EB-509B-1D84-2777-6F44D63AB8F3}"/>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573722"/>
            <a:ext cx="1394135" cy="304654"/>
          </a:xfrm>
          <a:prstGeom prst="rect">
            <a:avLst/>
          </a:prstGeom>
        </p:spPr>
      </p:pic>
      <p:sp>
        <p:nvSpPr>
          <p:cNvPr id="10" name="Tekstvak 9">
            <a:extLst>
              <a:ext uri="{FF2B5EF4-FFF2-40B4-BE49-F238E27FC236}">
                <a16:creationId xmlns:a16="http://schemas.microsoft.com/office/drawing/2014/main" id="{61191472-0D02-AD24-EF41-F8209D3C0A42}"/>
              </a:ext>
            </a:extLst>
          </p:cNvPr>
          <p:cNvSpPr txBox="1"/>
          <p:nvPr/>
        </p:nvSpPr>
        <p:spPr>
          <a:xfrm>
            <a:off x="10754320" y="619342"/>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Te hard rijden: gevolgen</a:t>
            </a:r>
          </a:p>
        </p:txBody>
      </p:sp>
      <p:pic>
        <p:nvPicPr>
          <p:cNvPr id="16" name="Afbeelding 61">
            <a:extLst>
              <a:ext uri="{FF2B5EF4-FFF2-40B4-BE49-F238E27FC236}">
                <a16:creationId xmlns:a16="http://schemas.microsoft.com/office/drawing/2014/main" id="{911BC8D5-4F6E-B472-9075-70ACD90DD291}"/>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800195" y="928950"/>
            <a:ext cx="1394135" cy="304654"/>
          </a:xfrm>
          <a:prstGeom prst="rect">
            <a:avLst/>
          </a:prstGeom>
        </p:spPr>
      </p:pic>
      <p:sp>
        <p:nvSpPr>
          <p:cNvPr id="17" name="Tekstvak 16">
            <a:extLst>
              <a:ext uri="{FF2B5EF4-FFF2-40B4-BE49-F238E27FC236}">
                <a16:creationId xmlns:a16="http://schemas.microsoft.com/office/drawing/2014/main" id="{EF369B6B-5369-2A02-C74A-4B0C63F64CC4}"/>
              </a:ext>
            </a:extLst>
          </p:cNvPr>
          <p:cNvSpPr txBox="1"/>
          <p:nvPr/>
        </p:nvSpPr>
        <p:spPr>
          <a:xfrm>
            <a:off x="10764542" y="978973"/>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MONO</a:t>
            </a:r>
          </a:p>
        </p:txBody>
      </p:sp>
      <p:pic>
        <p:nvPicPr>
          <p:cNvPr id="18" name="Afbeelding 61">
            <a:extLst>
              <a:ext uri="{FF2B5EF4-FFF2-40B4-BE49-F238E27FC236}">
                <a16:creationId xmlns:a16="http://schemas.microsoft.com/office/drawing/2014/main" id="{0038D5A2-31F4-1F85-47C1-3F8CDEE6FFB1}"/>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78436" y="1664081"/>
            <a:ext cx="1409719" cy="309806"/>
          </a:xfrm>
          <a:prstGeom prst="rect">
            <a:avLst/>
          </a:prstGeom>
        </p:spPr>
      </p:pic>
      <p:sp>
        <p:nvSpPr>
          <p:cNvPr id="19" name="Tekstvak 18">
            <a:extLst>
              <a:ext uri="{FF2B5EF4-FFF2-40B4-BE49-F238E27FC236}">
                <a16:creationId xmlns:a16="http://schemas.microsoft.com/office/drawing/2014/main" id="{712C99AD-48FB-A2C8-5B70-AFE4AFBF1FC7}"/>
              </a:ext>
            </a:extLst>
          </p:cNvPr>
          <p:cNvSpPr txBox="1"/>
          <p:nvPr/>
        </p:nvSpPr>
        <p:spPr>
          <a:xfrm>
            <a:off x="10764543" y="1709640"/>
            <a:ext cx="1331843" cy="215444"/>
          </a:xfrm>
          <a:prstGeom prst="rect">
            <a:avLst/>
          </a:prstGeom>
          <a:noFill/>
        </p:spPr>
        <p:txBody>
          <a:bodyPr wrap="square" rtlCol="0">
            <a:spAutoFit/>
          </a:bodyPr>
          <a:lstStyle/>
          <a:p>
            <a:r>
              <a:rPr lang="nl-NL" sz="800" b="1">
                <a:solidFill>
                  <a:schemeClr val="bg1"/>
                </a:solidFill>
                <a:latin typeface="Raleway" panose="020B0503030101060003"/>
              </a:rPr>
              <a:t>APK Keuring</a:t>
            </a:r>
          </a:p>
        </p:txBody>
      </p:sp>
      <p:pic>
        <p:nvPicPr>
          <p:cNvPr id="11" name="Afbeelding 61">
            <a:extLst>
              <a:ext uri="{FF2B5EF4-FFF2-40B4-BE49-F238E27FC236}">
                <a16:creationId xmlns:a16="http://schemas.microsoft.com/office/drawing/2014/main" id="{CA6A3938-9FFE-AFC4-C968-0A6CFAA7A448}"/>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a:off x="10782257" y="2013032"/>
            <a:ext cx="1409719" cy="309806"/>
          </a:xfrm>
          <a:prstGeom prst="rect">
            <a:avLst/>
          </a:prstGeom>
        </p:spPr>
      </p:pic>
      <p:sp>
        <p:nvSpPr>
          <p:cNvPr id="12" name="Tekstvak 11">
            <a:extLst>
              <a:ext uri="{FF2B5EF4-FFF2-40B4-BE49-F238E27FC236}">
                <a16:creationId xmlns:a16="http://schemas.microsoft.com/office/drawing/2014/main" id="{8123C104-54D3-63D0-C827-951013F0CB2E}"/>
              </a:ext>
            </a:extLst>
          </p:cNvPr>
          <p:cNvSpPr txBox="1"/>
          <p:nvPr/>
        </p:nvSpPr>
        <p:spPr>
          <a:xfrm>
            <a:off x="10750483" y="2060213"/>
            <a:ext cx="1409719" cy="215444"/>
          </a:xfrm>
          <a:prstGeom prst="rect">
            <a:avLst/>
          </a:prstGeom>
          <a:noFill/>
        </p:spPr>
        <p:txBody>
          <a:bodyPr wrap="square" rtlCol="0">
            <a:spAutoFit/>
          </a:bodyPr>
          <a:lstStyle/>
          <a:p>
            <a:r>
              <a:rPr lang="nl-NL" sz="800" b="1">
                <a:solidFill>
                  <a:srgbClr val="43505E"/>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2938475549"/>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694083"/>
            <a:ext cx="5874552" cy="624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Aanhangwagen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rijden met een aanhangwagen kan bij onjuist gebruik risico’s met zich meebrengen. Denk hierbij aan het overbeladen of te ver uitsteken van de lading, losschieten van de aanhangwagen of lading, macht verliezen over het stuur, onvoldoende verlichting, rijgedrag etc.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Daarnaast is het in Nederland verplicht om de aanhanger af te dekken met bijvoorbeeld afdekzeil of netten. Let ook op de maximale trekgewicht. Die staat vermeld in het kentekenbewijs of instructieboekje van de auto.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Aan de rijvaardigheid van de bestuurder van een aanhangwaren worden specifieke eisen gesteld in de vorm van een rijbewijs. We onderscheiden voor het rijden met personenauto’s of bestelbussen 3 soorten rijbewijzen; namelijk B, B-plus of BE.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Aanhangwagen</a:t>
            </a:r>
          </a:p>
        </p:txBody>
      </p:sp>
      <p:pic>
        <p:nvPicPr>
          <p:cNvPr id="3074" name="Picture 2" descr="Afbeelding met buitenshuis, persoon, grond, Auto-onderdeel&#10;&#10;Automatisch gegenereerde beschrijving">
            <a:extLst>
              <a:ext uri="{FF2B5EF4-FFF2-40B4-BE49-F238E27FC236}">
                <a16:creationId xmlns:a16="http://schemas.microsoft.com/office/drawing/2014/main" id="{2822219E-75FC-B533-AE09-F430C3BED5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8764" y="1630362"/>
            <a:ext cx="5355430" cy="35972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20658562"/>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69837" y="262151"/>
            <a:ext cx="12973183" cy="6887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2. Rijbewijs B &amp; rijbewijs B-plus (code 96)</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rijbewijs B mag u een personenauto of bestelauto met aanhangwagen besturen.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aanhangwagen mag, inclusief laadvermogen, niet meer wegen dan 750 kg.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Meer dan 750 kilo mag op twee voorwaarden:  </a:t>
            </a:r>
          </a:p>
          <a:p>
            <a:pPr marL="742950" lvl="1" indent="-285750" algn="just" eaLnBrk="0" fontAlgn="base" hangingPunct="0">
              <a:lnSpc>
                <a:spcPct val="150000"/>
              </a:lnSpc>
              <a:spcBef>
                <a:spcPct val="0"/>
              </a:spcBef>
              <a:spcAft>
                <a:spcPct val="0"/>
              </a:spcAft>
              <a:buFont typeface="Courier New" panose="02070309020205020404" pitchFamily="49" charset="0"/>
              <a:buChar char="o"/>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Lege auto moet zwaarder zijn dan dat de aanhangwagen maximaal mag wegen;  </a:t>
            </a:r>
          </a:p>
          <a:p>
            <a:pPr marL="742950" lvl="1" indent="-285750" algn="just" eaLnBrk="0" fontAlgn="base" hangingPunct="0">
              <a:lnSpc>
                <a:spcPct val="150000"/>
              </a:lnSpc>
              <a:spcBef>
                <a:spcPct val="0"/>
              </a:spcBef>
              <a:spcAft>
                <a:spcPct val="0"/>
              </a:spcAft>
              <a:buFont typeface="Courier New" panose="02070309020205020404" pitchFamily="49" charset="0"/>
              <a:buChar char="o"/>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totale combinatie mag niet zwaarder zijn dan 3.500 kilo.  </a:t>
            </a:r>
          </a:p>
          <a:p>
            <a:pPr marR="0" lvl="0" algn="just" defTabSz="914400" rtl="0" eaLnBrk="0" fontAlgn="base" latinLnBrk="0" hangingPunct="0">
              <a:lnSpc>
                <a:spcPct val="150000"/>
              </a:lnSpc>
              <a:spcBef>
                <a:spcPct val="0"/>
              </a:spcBef>
              <a:spcAft>
                <a:spcPct val="0"/>
              </a:spcAft>
              <a:buClrTx/>
              <a:buSzTx/>
              <a:tabLst/>
            </a:pPr>
            <a:endPar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rijbewijs B plus  of wel code 96 is een "tussenstap" van het rijbewijs B naar BE.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het rijbewijs B plus mag je een auto met aanhangwagen besturen met een totaalgewicht (auto + aanhanger) tot 4.250 kilo. </a:t>
            </a:r>
          </a:p>
          <a:p>
            <a:pPr marR="0" lvl="0" algn="just" defTabSz="914400" rtl="0" eaLnBrk="0" fontAlgn="base" latinLnBrk="0" hangingPunct="0">
              <a:lnSpc>
                <a:spcPct val="150000"/>
              </a:lnSpc>
              <a:spcBef>
                <a:spcPct val="0"/>
              </a:spcBef>
              <a:spcAft>
                <a:spcPct val="0"/>
              </a:spcAft>
              <a:buClrTx/>
              <a:buSzTx/>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Rijbewijs BE</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rijbewijs BE gelden verschillende regels, namelijk voor of na 19 januari 2013.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Rijbewijs BE </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19 januari 2013 gehaald: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rijbewijs BE van voor 19 januari 2013 mag u met een auto:  </a:t>
            </a:r>
          </a:p>
          <a:p>
            <a:pPr marL="742950" lvl="1" indent="-285750" algn="just" eaLnBrk="0" fontAlgn="base" hangingPunct="0">
              <a:lnSpc>
                <a:spcPct val="150000"/>
              </a:lnSpc>
              <a:spcBef>
                <a:spcPct val="0"/>
              </a:spcBef>
              <a:spcAft>
                <a:spcPct val="0"/>
              </a:spcAft>
              <a:buFont typeface="Courier New" panose="02070309020205020404" pitchFamily="49" charset="0"/>
              <a:buChar char="o"/>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Iedere aanhanger of oplegger gebruiken. Er is geen grens aan het leeggewicht + laadvermogen.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Rijbewijs BE </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na</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19 januari 2013 gehaald: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rijbewijs BE van na 19 januari 2013 mag u met een auto: </a:t>
            </a:r>
          </a:p>
          <a:p>
            <a:pPr marL="742950" lvl="1" indent="-285750" algn="just" eaLnBrk="0" fontAlgn="base" hangingPunct="0">
              <a:lnSpc>
                <a:spcPct val="150000"/>
              </a:lnSpc>
              <a:spcBef>
                <a:spcPct val="0"/>
              </a:spcBef>
              <a:spcAft>
                <a:spcPct val="0"/>
              </a:spcAft>
              <a:buFont typeface="Courier New" panose="02070309020205020404" pitchFamily="49" charset="0"/>
              <a:buChar char="o"/>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aanhanger of oplegger van maximaal 3.500 kilo (leeggewicht + laadvermogen) gebruiken. </a:t>
            </a:r>
          </a:p>
          <a:p>
            <a:pPr marL="742950" lvl="1" indent="-285750" algn="just" eaLnBrk="0" fontAlgn="base" hangingPunct="0">
              <a:lnSpc>
                <a:spcPct val="150000"/>
              </a:lnSpc>
              <a:spcBef>
                <a:spcPct val="0"/>
              </a:spcBef>
              <a:spcAft>
                <a:spcPct val="0"/>
              </a:spcAft>
              <a:buFont typeface="Courier New" panose="02070309020205020404" pitchFamily="49" charset="0"/>
              <a:buChar char="o"/>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Onder bepaalde voorwaarden een aanhanger of oplegger gebruiken die zwaarder is dan 3.500 kg. </a:t>
            </a: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249554794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Afbeelding 18">
            <a:extLst>
              <a:ext uri="{FF2B5EF4-FFF2-40B4-BE49-F238E27FC236}">
                <a16:creationId xmlns:a16="http://schemas.microsoft.com/office/drawing/2014/main" id="{5778E5F2-0E35-EA0C-A4CB-C65BA9DFBD67}"/>
              </a:ext>
            </a:extLst>
          </p:cNvPr>
          <p:cNvPicPr>
            <a:picLocks noChangeAspect="1"/>
          </p:cNvPicPr>
          <p:nvPr/>
        </p:nvPicPr>
        <p:blipFill rotWithShape="1">
          <a:blip r:embed="rId4"/>
          <a:srcRect l="33027" r="29213"/>
          <a:stretch/>
        </p:blipFill>
        <p:spPr>
          <a:xfrm>
            <a:off x="8429896" y="203956"/>
            <a:ext cx="3653271" cy="645008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Veilige bedrijfswageninrichting</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Denken we aan een veilige auto, dan denken we aan onze gordel, airbags, verlichting etc. </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Wanneer je een bedrijfswagen gebruikt en regelmatig materialen, dozen en gereedschappen vervoert is ook de bedrijfswageninrichting een essentieel onderdeel van de veiligheid onderweg. </a:t>
            </a: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b="1">
                <a:solidFill>
                  <a:srgbClr val="00B1EB"/>
                </a:solidFill>
                <a:latin typeface="Raleway" panose="020B0503030101060003" pitchFamily="34" charset="0"/>
                <a:ea typeface="Open Sans Light" panose="020B0306030504020204" pitchFamily="34" charset="0"/>
                <a:cs typeface="Open Sans Light" panose="020B0306030504020204" pitchFamily="34" charset="0"/>
              </a:rPr>
              <a:t>Bedrijfswageninrichting vergroot de veiligheid</a:t>
            </a:r>
          </a:p>
          <a:p>
            <a:pPr marL="0" indent="0">
              <a:lnSpc>
                <a:spcPct val="100000"/>
              </a:lnSpc>
              <a:buNone/>
            </a:pPr>
            <a:r>
              <a:rPr lang="nl-NL" sz="1600">
                <a:latin typeface="Raleway" panose="020B0503030101060003" pitchFamily="34" charset="0"/>
                <a:ea typeface="Open Sans Light" panose="020B0306030504020204" pitchFamily="34" charset="0"/>
                <a:cs typeface="Open Sans Light" panose="020B0306030504020204" pitchFamily="34" charset="0"/>
              </a:rPr>
              <a:t>Misschien wel het belangrijkste voordeel van een professionele bedrijfswageninrichting ten opzichte van losse kasten of helemaal geen opbergruimte in de bedrijfswagen is het veiligheidsaspect. Professionele inbouwsystemen moeten voldoen aan hoge eisen, ze zijn solide geconstrueerd en ook de bevestiging aan de carrosserie is zo gemaakt dat deze flinke klappen kan doorstaan. Zo weet je zeker dat de spullen op hun plek blijven staan, ook als er onverhoopt iets gebeurt onderweg.</a:t>
            </a:r>
          </a:p>
        </p:txBody>
      </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grpSp>
        <p:nvGrpSpPr>
          <p:cNvPr id="4" name="Groep 3">
            <a:extLst>
              <a:ext uri="{FF2B5EF4-FFF2-40B4-BE49-F238E27FC236}">
                <a16:creationId xmlns:a16="http://schemas.microsoft.com/office/drawing/2014/main" id="{FDBB75F5-B154-1F27-03AB-917B57C94642}"/>
              </a:ext>
            </a:extLst>
          </p:cNvPr>
          <p:cNvGrpSpPr/>
          <p:nvPr/>
        </p:nvGrpSpPr>
        <p:grpSpPr>
          <a:xfrm>
            <a:off x="10754320" y="216623"/>
            <a:ext cx="1488169" cy="1374284"/>
            <a:chOff x="10754320" y="156784"/>
            <a:chExt cx="1488169" cy="1374284"/>
          </a:xfrm>
        </p:grpSpPr>
        <p:pic>
          <p:nvPicPr>
            <p:cNvPr id="6" name="Afbeelding 61">
              <a:extLst>
                <a:ext uri="{FF2B5EF4-FFF2-40B4-BE49-F238E27FC236}">
                  <a16:creationId xmlns:a16="http://schemas.microsoft.com/office/drawing/2014/main" id="{28ADD718-4939-C6F5-7E40-E1EA82B5ED8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7" name="Tekstvak 6">
              <a:extLst>
                <a:ext uri="{FF2B5EF4-FFF2-40B4-BE49-F238E27FC236}">
                  <a16:creationId xmlns:a16="http://schemas.microsoft.com/office/drawing/2014/main" id="{22226136-8317-FE19-B3C4-B33F7F6DD62C}"/>
                </a:ext>
              </a:extLst>
            </p:cNvPr>
            <p:cNvSpPr txBox="1"/>
            <p:nvPr/>
          </p:nvSpPr>
          <p:spPr>
            <a:xfrm>
              <a:off x="10754320" y="204275"/>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Wat is verkeersveiligheid?</a:t>
              </a:r>
            </a:p>
          </p:txBody>
        </p:sp>
        <p:pic>
          <p:nvPicPr>
            <p:cNvPr id="8" name="Afbeelding 61">
              <a:extLst>
                <a:ext uri="{FF2B5EF4-FFF2-40B4-BE49-F238E27FC236}">
                  <a16:creationId xmlns:a16="http://schemas.microsoft.com/office/drawing/2014/main" id="{40AEB2FA-DFAE-F9BB-29E0-112CE42F5C6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9497" y="1226414"/>
              <a:ext cx="1394135" cy="304654"/>
            </a:xfrm>
            <a:prstGeom prst="rect">
              <a:avLst/>
            </a:prstGeom>
          </p:spPr>
        </p:pic>
        <p:sp>
          <p:nvSpPr>
            <p:cNvPr id="9" name="Tekstvak 8">
              <a:extLst>
                <a:ext uri="{FF2B5EF4-FFF2-40B4-BE49-F238E27FC236}">
                  <a16:creationId xmlns:a16="http://schemas.microsoft.com/office/drawing/2014/main" id="{751BC95E-8F95-A002-5255-ACEE2260CEED}"/>
                </a:ext>
              </a:extLst>
            </p:cNvPr>
            <p:cNvSpPr txBox="1"/>
            <p:nvPr/>
          </p:nvSpPr>
          <p:spPr>
            <a:xfrm>
              <a:off x="10763029" y="1276437"/>
              <a:ext cx="1320139" cy="215444"/>
            </a:xfrm>
            <a:prstGeom prst="rect">
              <a:avLst/>
            </a:prstGeom>
            <a:noFill/>
          </p:spPr>
          <p:txBody>
            <a:bodyPr wrap="square" rtlCol="0">
              <a:spAutoFit/>
            </a:bodyPr>
            <a:lstStyle/>
            <a:p>
              <a:r>
                <a:rPr lang="nl-NL" sz="800" b="1">
                  <a:solidFill>
                    <a:srgbClr val="BFBFBF"/>
                  </a:solidFill>
                  <a:latin typeface="Raleway" panose="020B0503030101060003"/>
                </a:rPr>
                <a:t>Veiligheidsgordel</a:t>
              </a:r>
            </a:p>
          </p:txBody>
        </p:sp>
      </p:grpSp>
      <p:pic>
        <p:nvPicPr>
          <p:cNvPr id="10" name="Afbeelding 61">
            <a:extLst>
              <a:ext uri="{FF2B5EF4-FFF2-40B4-BE49-F238E27FC236}">
                <a16:creationId xmlns:a16="http://schemas.microsoft.com/office/drawing/2014/main" id="{7A4C1B83-23CB-4F9A-7242-FE9FB1F28A41}"/>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573722"/>
            <a:ext cx="1394135" cy="304654"/>
          </a:xfrm>
          <a:prstGeom prst="rect">
            <a:avLst/>
          </a:prstGeom>
        </p:spPr>
      </p:pic>
      <p:sp>
        <p:nvSpPr>
          <p:cNvPr id="11" name="Tekstvak 10">
            <a:extLst>
              <a:ext uri="{FF2B5EF4-FFF2-40B4-BE49-F238E27FC236}">
                <a16:creationId xmlns:a16="http://schemas.microsoft.com/office/drawing/2014/main" id="{DD074663-EDA9-C814-6A0B-6D36C0E51E90}"/>
              </a:ext>
            </a:extLst>
          </p:cNvPr>
          <p:cNvSpPr txBox="1"/>
          <p:nvPr/>
        </p:nvSpPr>
        <p:spPr>
          <a:xfrm>
            <a:off x="10763029" y="619342"/>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Te hard rijden: gevolgen</a:t>
            </a:r>
          </a:p>
        </p:txBody>
      </p:sp>
      <p:pic>
        <p:nvPicPr>
          <p:cNvPr id="12" name="Afbeelding 61">
            <a:extLst>
              <a:ext uri="{FF2B5EF4-FFF2-40B4-BE49-F238E27FC236}">
                <a16:creationId xmlns:a16="http://schemas.microsoft.com/office/drawing/2014/main" id="{DF685DBD-8F6A-76BD-EE03-3218469D9872}"/>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800195" y="928950"/>
            <a:ext cx="1394135" cy="304654"/>
          </a:xfrm>
          <a:prstGeom prst="rect">
            <a:avLst/>
          </a:prstGeom>
        </p:spPr>
      </p:pic>
      <p:sp>
        <p:nvSpPr>
          <p:cNvPr id="13" name="Tekstvak 12">
            <a:extLst>
              <a:ext uri="{FF2B5EF4-FFF2-40B4-BE49-F238E27FC236}">
                <a16:creationId xmlns:a16="http://schemas.microsoft.com/office/drawing/2014/main" id="{C2DD9911-6DEA-D8E8-4FF9-0964949965AA}"/>
              </a:ext>
            </a:extLst>
          </p:cNvPr>
          <p:cNvSpPr txBox="1"/>
          <p:nvPr/>
        </p:nvSpPr>
        <p:spPr>
          <a:xfrm>
            <a:off x="10764543" y="978973"/>
            <a:ext cx="1427434"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a:solidFill>
                  <a:schemeClr val="bg1">
                    <a:lumMod val="75000"/>
                  </a:schemeClr>
                </a:solidFill>
              </a:rPr>
              <a:t>MONO</a:t>
            </a:r>
          </a:p>
        </p:txBody>
      </p:sp>
      <p:pic>
        <p:nvPicPr>
          <p:cNvPr id="14" name="Afbeelding 61">
            <a:extLst>
              <a:ext uri="{FF2B5EF4-FFF2-40B4-BE49-F238E27FC236}">
                <a16:creationId xmlns:a16="http://schemas.microsoft.com/office/drawing/2014/main" id="{5AD13C9E-2776-A48A-CA40-297AF7F2C543}"/>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646663"/>
            <a:ext cx="1394135" cy="309806"/>
          </a:xfrm>
          <a:prstGeom prst="rect">
            <a:avLst/>
          </a:prstGeom>
        </p:spPr>
      </p:pic>
      <p:sp>
        <p:nvSpPr>
          <p:cNvPr id="15" name="Tekstvak 14">
            <a:extLst>
              <a:ext uri="{FF2B5EF4-FFF2-40B4-BE49-F238E27FC236}">
                <a16:creationId xmlns:a16="http://schemas.microsoft.com/office/drawing/2014/main" id="{51336AB7-4716-07D9-1296-71A0CC65EE67}"/>
              </a:ext>
            </a:extLst>
          </p:cNvPr>
          <p:cNvSpPr txBox="1"/>
          <p:nvPr/>
        </p:nvSpPr>
        <p:spPr>
          <a:xfrm>
            <a:off x="10764543" y="1692222"/>
            <a:ext cx="1331843" cy="215444"/>
          </a:xfrm>
          <a:prstGeom prst="rect">
            <a:avLst/>
          </a:prstGeom>
          <a:noFill/>
        </p:spPr>
        <p:txBody>
          <a:bodyPr wrap="square" rtlCol="0">
            <a:spAutoFit/>
          </a:bodyPr>
          <a:lstStyle/>
          <a:p>
            <a:r>
              <a:rPr lang="nl-NL" sz="800" b="1">
                <a:solidFill>
                  <a:srgbClr val="BFBFBF"/>
                </a:solidFill>
                <a:latin typeface="Raleway" panose="020B0503030101060003"/>
              </a:rPr>
              <a:t>APK Keuring</a:t>
            </a:r>
          </a:p>
        </p:txBody>
      </p:sp>
      <p:pic>
        <p:nvPicPr>
          <p:cNvPr id="16" name="Afbeelding 61">
            <a:extLst>
              <a:ext uri="{FF2B5EF4-FFF2-40B4-BE49-F238E27FC236}">
                <a16:creationId xmlns:a16="http://schemas.microsoft.com/office/drawing/2014/main" id="{4E48BDF2-AB36-516F-855D-F7BCF4DBFBB4}"/>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477" y="2013032"/>
            <a:ext cx="1394499" cy="309806"/>
          </a:xfrm>
          <a:prstGeom prst="rect">
            <a:avLst/>
          </a:prstGeom>
        </p:spPr>
      </p:pic>
      <p:sp>
        <p:nvSpPr>
          <p:cNvPr id="17" name="Tekstvak 16">
            <a:extLst>
              <a:ext uri="{FF2B5EF4-FFF2-40B4-BE49-F238E27FC236}">
                <a16:creationId xmlns:a16="http://schemas.microsoft.com/office/drawing/2014/main" id="{3653195C-6847-EB89-306C-332D01251E9A}"/>
              </a:ext>
            </a:extLst>
          </p:cNvPr>
          <p:cNvSpPr txBox="1"/>
          <p:nvPr/>
        </p:nvSpPr>
        <p:spPr>
          <a:xfrm>
            <a:off x="10750483" y="2060213"/>
            <a:ext cx="1409719" cy="215444"/>
          </a:xfrm>
          <a:prstGeom prst="rect">
            <a:avLst/>
          </a:prstGeom>
          <a:noFill/>
        </p:spPr>
        <p:txBody>
          <a:bodyPr wrap="square" rtlCol="0">
            <a:spAutoFit/>
          </a:bodyPr>
          <a:lstStyle/>
          <a:p>
            <a:r>
              <a:rPr lang="nl-NL" sz="800" b="1">
                <a:solidFill>
                  <a:schemeClr val="bg1"/>
                </a:solidFill>
                <a:latin typeface="Raleway" panose="020B0503030101060003"/>
              </a:rPr>
              <a:t>Bedrijfswageninrichting</a:t>
            </a:r>
          </a:p>
        </p:txBody>
      </p:sp>
    </p:spTree>
    <p:custDataLst>
      <p:tags r:id="rId1"/>
    </p:custDataLst>
    <p:extLst>
      <p:ext uri="{BB962C8B-B14F-4D97-AF65-F5344CB8AC3E}">
        <p14:creationId xmlns:p14="http://schemas.microsoft.com/office/powerpoint/2010/main" val="1717404239"/>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994165"/>
            <a:ext cx="5874552" cy="5640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1. Haastige spoed is zelden goed</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Gehaaste verkeersdeelnemers zijn vaak een oorzaak van onveilige situaties op de weg. Zorg er daarom voor dat je op tijd vertrekt. Zo zit je met een gerust gevoel achter het stuur en ben je minder snel afgeleid. Is het donker wanneer je vertrekt? Of regent het? Houd hier dan rekening mee en vertrek iets eerder dan je normaal zou doen. Vaak rijdt het verkeer langzamer bij slecht weer en/of slecht zicht. Zo voorkom je stress om op tijd op je bestemming aan te komen.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lang="nl-NL" altLang="nl-NL" sz="1600" b="1" dirty="0">
                <a:solidFill>
                  <a:srgbClr val="43505E"/>
                </a:solidFill>
                <a:latin typeface="Raleway" panose="020B0503030101060003" pitchFamily="34" charset="0"/>
                <a:ea typeface="Calibri" panose="020F0502020204030204" pitchFamily="34" charset="0"/>
                <a:cs typeface="Times New Roman" panose="02020603050405020304" pitchFamily="18" charset="0"/>
              </a:rPr>
              <a:t>2</a:t>
            </a: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Val op</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je kleding kan je zorgen voor meer zichtbaarheid in het verkeer. Kies voor reflecterende en contrasterende kleding. Zeker als fietser of voetganger is dat belangrijk. Nog één in de categorie ‘zien en gezien worden’: je </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fietsverlichting</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Kleine moeite toch? En je doet jezelf en je medeweggebruikers een groot plezier.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098" name="Picture 2" descr="Afbeelding met band, voertuig, Landvoertuig, Auto-onderdeel&#10;&#10;Automatisch gegenereerde beschrijving">
            <a:extLst>
              <a:ext uri="{FF2B5EF4-FFF2-40B4-BE49-F238E27FC236}">
                <a16:creationId xmlns:a16="http://schemas.microsoft.com/office/drawing/2014/main" id="{1B04F267-D022-49B6-4E82-367B72152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155" y="854408"/>
            <a:ext cx="3897980" cy="257459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fbeelding met buitenshuis, motorfiets, Autoverlichting, weg&#10;&#10;Automatisch gegenereerde beschrijving">
            <a:extLst>
              <a:ext uri="{FF2B5EF4-FFF2-40B4-BE49-F238E27FC236}">
                <a16:creationId xmlns:a16="http://schemas.microsoft.com/office/drawing/2014/main" id="{D6DBEADA-099A-4543-9CE7-5453E27DF8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4154" y="3833562"/>
            <a:ext cx="3896007" cy="258862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201691"/>
            <a:ext cx="6403942" cy="665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3. Smartphones op niet storen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Eén van de meest voorkomende oorzaken van een verkeersongeval is afleiding door het gebruik van een telefoon. Vele automobilisten gebruiken een smartphone als navigatie in de auto. Zo weet je precies waar je heen moet en hoe laat je op locatie zal arriveren. Toch worden vele bestuurders afgeleid door notificaties van hun smartphone. De verleiding om een bericht te lezen wanneer je smartphone oplicht is groot. Zorg er daarom voor dat je voorbereid op pad gaat en zet je smartphone, voor vertrek, op niet storen.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4. Houd afstand van voorgangers &amp; houd je aan de maximale snelheid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Naast het gebruiken van smartphones in het verkeer, is een overdreven en onaangepaste snelheid ook één van de meest voorkomende oorzaken van verkeersongevallen. Hoe sneller je rijdt, hoe groter de klap bij een ongeval. Houd je daarom aan de maximale snelheid en zorg voor voldoende afstand van andere automobilisten. Let op: om veilig te rijden hoef je niet per se langzaam te rijden. Pas je snelheid aan op medeweggebruikers om te zorgen voor een goede doorstroom van het verkeer.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5122" name="Picture 2" descr="Afbeelding met persoon, spiegel, auto, voertuig&#10;&#10;Automatisch gegenereerde beschrijving">
            <a:extLst>
              <a:ext uri="{FF2B5EF4-FFF2-40B4-BE49-F238E27FC236}">
                <a16:creationId xmlns:a16="http://schemas.microsoft.com/office/drawing/2014/main" id="{430B1285-03C6-8DB0-C5CC-92964B4901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2351" y="623889"/>
            <a:ext cx="4103269" cy="271345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fbeelding met buitenshuis, Verkeersbord, wegbebakening, boom&#10;&#10;Automatisch gegenereerde beschrijving">
            <a:extLst>
              <a:ext uri="{FF2B5EF4-FFF2-40B4-BE49-F238E27FC236}">
                <a16:creationId xmlns:a16="http://schemas.microsoft.com/office/drawing/2014/main" id="{E0877422-E5B3-6917-E32A-E1ED4E70166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8512"/>
          <a:stretch/>
        </p:blipFill>
        <p:spPr bwMode="auto">
          <a:xfrm>
            <a:off x="7182351" y="3561348"/>
            <a:ext cx="4103269" cy="26727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60071291"/>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vak 6">
            <a:extLst>
              <a:ext uri="{FF2B5EF4-FFF2-40B4-BE49-F238E27FC236}">
                <a16:creationId xmlns:a16="http://schemas.microsoft.com/office/drawing/2014/main" id="{B1444D0F-94AF-4C39-ADC5-20843AB0EB20}"/>
              </a:ext>
            </a:extLst>
          </p:cNvPr>
          <p:cNvSpPr txBox="1"/>
          <p:nvPr/>
        </p:nvSpPr>
        <p:spPr>
          <a:xfrm>
            <a:off x="5202621" y="515007"/>
            <a:ext cx="5849201" cy="1015663"/>
          </a:xfrm>
          <a:prstGeom prst="rect">
            <a:avLst/>
          </a:prstGeom>
          <a:noFill/>
        </p:spPr>
        <p:txBody>
          <a:bodyPr wrap="square" rtlCol="0">
            <a:spAutoFit/>
          </a:bodyPr>
          <a:lstStyle/>
          <a:p>
            <a:r>
              <a:rPr lang="nl-NL" sz="2400" b="1">
                <a:latin typeface="Raleway" panose="020B0503030101060003"/>
              </a:rPr>
              <a:t>Tot slot... </a:t>
            </a:r>
          </a:p>
          <a:p>
            <a:r>
              <a:rPr lang="nl-NL">
                <a:latin typeface="Raleway" panose="020B0503030101060003"/>
              </a:rPr>
              <a:t>Bespreek de inhoud van deze toolboxmeeting met je collega’s!</a:t>
            </a:r>
          </a:p>
        </p:txBody>
      </p:sp>
    </p:spTree>
    <p:custDataLst>
      <p:tags r:id="rId1"/>
    </p:custDataLst>
    <p:extLst>
      <p:ext uri="{BB962C8B-B14F-4D97-AF65-F5344CB8AC3E}">
        <p14:creationId xmlns:p14="http://schemas.microsoft.com/office/powerpoint/2010/main" val="42415666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580859"/>
            <a:ext cx="6096000" cy="369332"/>
          </a:xfrm>
          <a:prstGeom prst="rect">
            <a:avLst/>
          </a:prstGeom>
          <a:noFill/>
        </p:spPr>
        <p:txBody>
          <a:bodyPr wrap="square">
            <a:spAutoFit/>
          </a:bodyPr>
          <a:lstStyle/>
          <a:p>
            <a:pPr marL="0" indent="0">
              <a:lnSpc>
                <a:spcPct val="100000"/>
              </a:lnSpc>
              <a:buNone/>
            </a:pPr>
            <a:r>
              <a:rPr lang="nl-NL" sz="18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96496" y="1128835"/>
            <a:ext cx="10455240" cy="4278094"/>
          </a:xfrm>
          <a:prstGeom prst="rect">
            <a:avLst/>
          </a:prstGeom>
          <a:noFill/>
        </p:spPr>
        <p:txBody>
          <a:bodyPr wrap="square" rtlCol="0">
            <a:spAutoFit/>
          </a:bodyPr>
          <a:lstStyle/>
          <a:p>
            <a:r>
              <a:rPr lang="nl-NL" sz="1600" b="1" dirty="0">
                <a:solidFill>
                  <a:srgbClr val="43505E"/>
                </a:solidFill>
                <a:latin typeface="Raleway" pitchFamily="2" charset="0"/>
              </a:rPr>
              <a:t>Vraag 1 – zet de woorden op de juiste plek.</a:t>
            </a:r>
          </a:p>
          <a:p>
            <a:r>
              <a:rPr lang="nl-NL" sz="1600" dirty="0">
                <a:solidFill>
                  <a:srgbClr val="43505E"/>
                </a:solidFill>
                <a:latin typeface="Raleway" panose="020B0503030101060003" pitchFamily="34" charset="0"/>
              </a:rPr>
              <a:t>Het is </a:t>
            </a:r>
            <a:r>
              <a:rPr lang="nl-NL" sz="1600" b="1" dirty="0">
                <a:solidFill>
                  <a:srgbClr val="00B1EB"/>
                </a:solidFill>
                <a:latin typeface="Raleway" panose="020B0503030101060003" pitchFamily="34" charset="0"/>
              </a:rPr>
              <a:t>verboden</a:t>
            </a:r>
            <a:r>
              <a:rPr lang="nl-NL" sz="1600" dirty="0">
                <a:solidFill>
                  <a:srgbClr val="43505E"/>
                </a:solidFill>
                <a:latin typeface="Raleway" panose="020B0503030101060003" pitchFamily="34" charset="0"/>
              </a:rPr>
              <a:t> een voertuig te besturen met meer dan </a:t>
            </a:r>
            <a:r>
              <a:rPr lang="nl-NL" sz="1600" b="1" dirty="0">
                <a:solidFill>
                  <a:srgbClr val="00B1EB"/>
                </a:solidFill>
                <a:latin typeface="Raleway" panose="020B0503030101060003" pitchFamily="34" charset="0"/>
              </a:rPr>
              <a:t>0,5%</a:t>
            </a:r>
            <a:r>
              <a:rPr lang="nl-NL" sz="1600" dirty="0">
                <a:solidFill>
                  <a:srgbClr val="43505E"/>
                </a:solidFill>
                <a:latin typeface="Raleway" panose="020B0503030101060003" pitchFamily="34" charset="0"/>
              </a:rPr>
              <a:t> alcohol in het bloed. Voor beginnend bestuurders gelden strengere regels. Zij mogen bij </a:t>
            </a:r>
            <a:r>
              <a:rPr lang="nl-NL" sz="1600" b="1" dirty="0">
                <a:solidFill>
                  <a:srgbClr val="00B1EB"/>
                </a:solidFill>
                <a:latin typeface="Raleway" panose="020B0503030101060003" pitchFamily="34" charset="0"/>
              </a:rPr>
              <a:t>0,2%</a:t>
            </a:r>
            <a:r>
              <a:rPr lang="nl-NL" sz="1600" dirty="0">
                <a:solidFill>
                  <a:srgbClr val="43505E"/>
                </a:solidFill>
                <a:latin typeface="Raleway" panose="020B0503030101060003" pitchFamily="34" charset="0"/>
              </a:rPr>
              <a:t> niet meer achter het stuur kruipen. Onder invloed van alcohol neemt </a:t>
            </a:r>
            <a:r>
              <a:rPr lang="nl-NL" sz="1600" b="1" dirty="0">
                <a:solidFill>
                  <a:srgbClr val="00B1EB"/>
                </a:solidFill>
                <a:latin typeface="Raleway" panose="020B0503030101060003" pitchFamily="34" charset="0"/>
              </a:rPr>
              <a:t>de reactiesnelheid </a:t>
            </a:r>
            <a:r>
              <a:rPr lang="nl-NL" sz="1600" dirty="0">
                <a:solidFill>
                  <a:srgbClr val="43505E"/>
                </a:solidFill>
                <a:latin typeface="Raleway" panose="020B0503030101060003" pitchFamily="34" charset="0"/>
              </a:rPr>
              <a:t>af en wordt het moeilijker om </a:t>
            </a:r>
            <a:r>
              <a:rPr lang="nl-NL" sz="1600" b="1" dirty="0">
                <a:solidFill>
                  <a:srgbClr val="00B1EB"/>
                </a:solidFill>
                <a:latin typeface="Raleway" panose="020B0503030101060003" pitchFamily="34" charset="0"/>
              </a:rPr>
              <a:t>afstanden</a:t>
            </a:r>
            <a:r>
              <a:rPr lang="nl-NL" sz="1600" dirty="0">
                <a:solidFill>
                  <a:srgbClr val="43505E"/>
                </a:solidFill>
                <a:latin typeface="Raleway" panose="020B0503030101060003" pitchFamily="34" charset="0"/>
              </a:rPr>
              <a:t> in te schatten. Daarnaast wordt het gezichtsveld beperkter en is er een </a:t>
            </a:r>
            <a:r>
              <a:rPr lang="nl-NL" sz="1600" b="1" dirty="0">
                <a:solidFill>
                  <a:srgbClr val="00B1EB"/>
                </a:solidFill>
                <a:latin typeface="Raleway" panose="020B0503030101060003" pitchFamily="34" charset="0"/>
              </a:rPr>
              <a:t>overschatting</a:t>
            </a:r>
            <a:r>
              <a:rPr lang="nl-NL" sz="1600" dirty="0">
                <a:solidFill>
                  <a:srgbClr val="43505E"/>
                </a:solidFill>
                <a:latin typeface="Raleway" panose="020B0503030101060003" pitchFamily="34" charset="0"/>
              </a:rPr>
              <a:t> van het eigen kunnen.</a:t>
            </a:r>
          </a:p>
          <a:p>
            <a:endParaRPr lang="nl-NL" sz="1600" dirty="0">
              <a:solidFill>
                <a:srgbClr val="43505E"/>
              </a:solidFill>
              <a:latin typeface="Raleway ExtraBold" panose="020B0903030101060003" pitchFamily="34" charset="0"/>
            </a:endParaRPr>
          </a:p>
          <a:p>
            <a:r>
              <a:rPr lang="nl-NL" sz="1600" b="1" dirty="0">
                <a:solidFill>
                  <a:srgbClr val="43505E"/>
                </a:solidFill>
                <a:latin typeface="Raleway" pitchFamily="2" charset="0"/>
                <a:ea typeface="Open Sans" panose="020B0606030504020204" pitchFamily="34" charset="0"/>
                <a:cs typeface="Open Sans" panose="020B0606030504020204" pitchFamily="34" charset="0"/>
              </a:rPr>
              <a:t>Vraag 2 – bij mist gaat je dimlicht automatisch aan.</a:t>
            </a:r>
          </a:p>
          <a:p>
            <a:r>
              <a:rPr lang="nl-NL" sz="1600" dirty="0">
                <a:solidFill>
                  <a:srgbClr val="43505E"/>
                </a:solidFill>
                <a:latin typeface="Raleway" panose="020B0503030101060003" pitchFamily="34" charset="0"/>
              </a:rPr>
              <a:t>Niet waar.</a:t>
            </a:r>
          </a:p>
          <a:p>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a:p>
            <a:r>
              <a:rPr lang="nl-NL" sz="1600" b="1" dirty="0">
                <a:solidFill>
                  <a:srgbClr val="43505E"/>
                </a:solidFill>
                <a:latin typeface="Raleway" pitchFamily="2" charset="0"/>
                <a:ea typeface="Open Sans" panose="020B0606030504020204" pitchFamily="34" charset="0"/>
                <a:cs typeface="Open Sans" panose="020B0606030504020204" pitchFamily="34" charset="0"/>
              </a:rPr>
              <a:t>Vraag 3 – het onderhouden van de ruitenwissers is niet belangrijk.</a:t>
            </a:r>
          </a:p>
          <a:p>
            <a:r>
              <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rPr>
              <a:t>Niet waar.</a:t>
            </a:r>
          </a:p>
          <a:p>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a:p>
            <a:r>
              <a:rPr kumimoji="0" lang="nl-NL" altLang="nl-NL" sz="1600" b="1" i="0" u="none" strike="noStrike" cap="none" normalizeH="0" baseline="0" dirty="0">
                <a:ln>
                  <a:noFill/>
                </a:ln>
                <a:solidFill>
                  <a:srgbClr val="43505E"/>
                </a:solidFill>
                <a:effectLst/>
                <a:latin typeface="Raleway" pitchFamily="2" charset="0"/>
                <a:ea typeface="Calibri" panose="020F0502020204030204" pitchFamily="34" charset="0"/>
                <a:cs typeface="Times New Roman" panose="02020603050405020304" pitchFamily="18" charset="0"/>
              </a:rPr>
              <a:t>Vraag 4 - Waarom is achterin de gordel ook verplicht?</a:t>
            </a:r>
          </a:p>
          <a:p>
            <a:pPr marL="285750" indent="-285750">
              <a:buFont typeface="Arial" panose="020B0604020202020204" pitchFamily="34" charset="0"/>
              <a:buChar char="•"/>
            </a:pPr>
            <a:r>
              <a:rPr lang="nl-NL" sz="1600" dirty="0">
                <a:solidFill>
                  <a:srgbClr val="43505E"/>
                </a:solidFill>
                <a:latin typeface="Raleway" pitchFamily="2" charset="0"/>
              </a:rPr>
              <a:t>Om te voorkomen dat je bij een aanrijding naar voren schiet en de passagier of bestuurder op de voorstoel verwond.</a:t>
            </a:r>
            <a:endParaRPr lang="nl-NL" sz="1600" dirty="0">
              <a:solidFill>
                <a:srgbClr val="43505E"/>
              </a:solidFill>
              <a:latin typeface="Raleway" pitchFamily="2"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kumimoji="0" lang="nl-NL" altLang="nl-NL" sz="1600" i="0" u="none" strike="noStrike" cap="none" normalizeH="0" baseline="0" dirty="0">
                <a:ln>
                  <a:noFill/>
                </a:ln>
                <a:solidFill>
                  <a:srgbClr val="43505E"/>
                </a:solidFill>
                <a:effectLst/>
                <a:latin typeface="Raleway" pitchFamily="2" charset="0"/>
                <a:ea typeface="Calibri" panose="020F0502020204030204" pitchFamily="34" charset="0"/>
                <a:cs typeface="Times New Roman" panose="02020603050405020304" pitchFamily="18" charset="0"/>
              </a:rPr>
              <a:t>Voor je eigen veiligheid.</a:t>
            </a:r>
          </a:p>
          <a:p>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GENSWF_SLIDE_UID" val="{B84CFCBB-4989-47C3-A073-AD897BC975C8}:332"/>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7.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8.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19.xml><?xml version="1.0" encoding="utf-8"?>
<p:tagLst xmlns:a="http://schemas.openxmlformats.org/drawingml/2006/main" xmlns:r="http://schemas.openxmlformats.org/officeDocument/2006/relationships" xmlns:p="http://schemas.openxmlformats.org/presentationml/2006/main">
  <p:tag name="GENSWF_SLIDE_UID" val="{B347AC5D-392E-4A3B-8DBF-13320A74D6B7}:330"/>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21.xml><?xml version="1.0" encoding="utf-8"?>
<p:tagLst xmlns:a="http://schemas.openxmlformats.org/drawingml/2006/main" xmlns:r="http://schemas.openxmlformats.org/officeDocument/2006/relationships" xmlns:p="http://schemas.openxmlformats.org/presentationml/2006/main">
  <p:tag name="GENSWF_SLIDE_UID" val="{C6D01E47-2F30-46BB-8224-DB93383499DC}:331"/>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4.xml><?xml version="1.0" encoding="utf-8"?>
<p:tagLst xmlns:a="http://schemas.openxmlformats.org/drawingml/2006/main" xmlns:r="http://schemas.openxmlformats.org/officeDocument/2006/relationships" xmlns:p="http://schemas.openxmlformats.org/presentationml/2006/main">
  <p:tag name="GENSWF_SLIDE_UID" val="{7C5EA11D-9392-4B1F-B1C5-A2A633DAD4E9}:335"/>
</p:tagLst>
</file>

<file path=ppt/tags/tag2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7.xml><?xml version="1.0" encoding="utf-8"?>
<p:tagLst xmlns:a="http://schemas.openxmlformats.org/drawingml/2006/main" xmlns:r="http://schemas.openxmlformats.org/officeDocument/2006/relationships" xmlns:p="http://schemas.openxmlformats.org/presentationml/2006/main">
  <p:tag name="ISPRING_QUIZ_SHAPES_ADDED" val="1"/>
  <p:tag name="ISPRING_RESOURCE_QUIZ" val="quiz3.quiz"/>
  <p:tag name="ISPRING_QUIZ_FULL_PATH" val="C:\Users\SophieNeessen\KVGM B.V\General\2021\TBM\Milieu\220106_ TBM_Milieu\quiz\quiz3.quiz"/>
  <p:tag name="ISPRING_QUIZ_RELATIVE_PATH" val="220106_ TBM_Milieu\quiz\quiz3.quiz"/>
  <p:tag name="ISPRING_SLIDE_BRANCHING_PROPERTIES" val="&lt;BranchingProperties&gt;&lt;nextAction&gt;&lt;action&gt;1&lt;/action&gt;&lt;/nextAction&gt;&lt;prevAction&gt;&lt;action&gt;0&lt;/action&gt;&lt;/prevAction&gt;&lt;lock&gt;0&lt;/lock&gt;&lt;/BranchingProperties&gt;&#10;"/>
  <p:tag name="ISPRING_SLIDE_QUIZ_PROPERTIES" val="&lt;QuizProperties&gt;&lt;passAction&gt;&lt;action&gt;1&lt;/action&gt;&lt;/passAction&gt;&lt;failAction&gt;&lt;action&gt;3&lt;/action&gt;&lt;/failAction&gt;&lt;viewSlidesPolicy&gt;0&lt;/viewSlidesPolicy&gt;&lt;allowInterrupt&gt;1&lt;/allowInterrupt&gt;&lt;restartFailedQuiz&gt;0&lt;/restartFailedQuiz&gt;&lt;/QuizProperties&gt;&#10;"/>
  <p:tag name="GENSWF_SLIDE_UID" val="{3200D80F-D746-47CC-AE47-AD8BF9E09685}:313"/>
</p:tagLst>
</file>

<file path=ppt/tags/tag2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7" ma:contentTypeDescription="Een nieuw document maken." ma:contentTypeScope="" ma:versionID="d94843b168d2cb5ef0a0147aa20c8513">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a650e759d5b95529732bf3382bc165f2"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59084-D939-4E12-B447-ABD88037E492}">
  <ds:schemaRefs>
    <ds:schemaRef ds:uri="http://schemas.openxmlformats.org/package/2006/metadata/core-properties"/>
    <ds:schemaRef ds:uri="http://purl.org/dc/elements/1.1/"/>
    <ds:schemaRef ds:uri="9218e834-f3ca-4ff2-8875-332b91ae80fc"/>
    <ds:schemaRef ds:uri="http://purl.org/dc/dcmitype/"/>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354bdada-064f-408e-ac1d-e60353a3ab75"/>
    <ds:schemaRef ds:uri="http://purl.org/dc/terms/"/>
  </ds:schemaRefs>
</ds:datastoreItem>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853B1543-94E0-407E-B219-77096E2F0588}"/>
</file>

<file path=docProps/app.xml><?xml version="1.0" encoding="utf-8"?>
<Properties xmlns="http://schemas.openxmlformats.org/officeDocument/2006/extended-properties" xmlns:vt="http://schemas.openxmlformats.org/officeDocument/2006/docPropsVTypes">
  <TotalTime>7</TotalTime>
  <Words>3288</Words>
  <Application>Microsoft Office PowerPoint</Application>
  <PresentationFormat>Widescreen</PresentationFormat>
  <Paragraphs>275</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Kantoorthema</vt:lpstr>
      <vt:lpstr>Veiligheid in het verkeer</vt:lpstr>
      <vt:lpstr>Waarom dit belangrijk is!</vt:lpstr>
      <vt:lpstr>Onderwerpen in deze toolbox:</vt:lpstr>
      <vt:lpstr>PowerPoint Presentation</vt:lpstr>
      <vt:lpstr>Wat is verkeersveiligheid?</vt:lpstr>
      <vt:lpstr>PowerPoint Presentation</vt:lpstr>
      <vt:lpstr>PowerPoint Presentation</vt:lpstr>
      <vt:lpstr>PowerPoint Presentation</vt:lpstr>
      <vt:lpstr>PowerPoint Presentation</vt:lpstr>
      <vt:lpstr>Te hard rijden: wat zijn de gevolgen?</vt:lpstr>
      <vt:lpstr>PowerPoint Presentation</vt:lpstr>
      <vt:lpstr>PowerPoint Presentation</vt:lpstr>
      <vt:lpstr>PowerPoint Presentation</vt:lpstr>
      <vt:lpstr>PowerPoint Presentation</vt:lpstr>
      <vt:lpstr>PowerPoint Presentation</vt:lpstr>
      <vt:lpstr>Veiligheidsmaatregelen</vt:lpstr>
      <vt:lpstr>MONO</vt:lpstr>
      <vt:lpstr>Veiligheidsgordel</vt:lpstr>
      <vt:lpstr>PowerPoint Presentation</vt:lpstr>
      <vt:lpstr>APK keuring</vt:lpstr>
      <vt:lpstr>PowerPoint Presentation</vt:lpstr>
      <vt:lpstr>PowerPoint Presentation</vt:lpstr>
      <vt:lpstr>Veilige bedrijfswageninrichting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Stephanie Persoon</cp:lastModifiedBy>
  <cp:revision>2</cp:revision>
  <cp:lastPrinted>2022-01-05T16:08:38Z</cp:lastPrinted>
  <dcterms:created xsi:type="dcterms:W3CDTF">2021-01-14T14:55:38Z</dcterms:created>
  <dcterms:modified xsi:type="dcterms:W3CDTF">2023-12-18T08:11:03Z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