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334" r:id="rId5"/>
    <p:sldId id="264" r:id="rId6"/>
    <p:sldId id="265" r:id="rId7"/>
    <p:sldId id="321" r:id="rId8"/>
    <p:sldId id="335" r:id="rId9"/>
    <p:sldId id="289" r:id="rId10"/>
    <p:sldId id="325" r:id="rId11"/>
    <p:sldId id="336" r:id="rId12"/>
    <p:sldId id="337" r:id="rId13"/>
    <p:sldId id="338" r:id="rId14"/>
    <p:sldId id="339" r:id="rId15"/>
    <p:sldId id="340" r:id="rId16"/>
    <p:sldId id="329" r:id="rId17"/>
    <p:sldId id="326" r:id="rId18"/>
    <p:sldId id="332" r:id="rId19"/>
    <p:sldId id="341" r:id="rId20"/>
    <p:sldId id="333" r:id="rId21"/>
    <p:sldId id="328" r:id="rId22"/>
  </p:sldIdLst>
  <p:sldSz cx="12192000" cy="6858000"/>
  <p:notesSz cx="6797675" cy="9872663"/>
  <p:custDataLst>
    <p:tags r:id="rId24"/>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3505E"/>
    <a:srgbClr val="00B1EB"/>
    <a:srgbClr val="BFBFBF"/>
    <a:srgbClr val="ECEEEF"/>
    <a:srgbClr val="EE2E24"/>
    <a:srgbClr val="5B6269"/>
    <a:srgbClr val="BFC8CC"/>
    <a:srgbClr val="F2F5F6"/>
    <a:srgbClr val="F2F4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61B97E-9624-435F-874C-22AA0A72B344}" v="3" dt="2024-02-13T11:30:05.270"/>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132" y="6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4-3-2024</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4125673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4031088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4033534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Raleway" panose="020B0503030101060003" pitchFamily="34" charset="0"/>
                <a:ea typeface="Open Sans Light" panose="020B0306030504020204" pitchFamily="34" charset="0"/>
                <a:cs typeface="Open Sans Light" panose="020B0306030504020204" pitchFamily="34" charset="0"/>
              </a:rPr>
              <a:t>Bescherming van het milieu is al jarenlang een belangrijk thema. Er wordt veel aandacht besteed aan recycling, zowel bij bedrijven als op individueel niveau.</a:t>
            </a:r>
          </a:p>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829584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9290726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95801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20733706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27965602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46486B77-D758-EE45-B785-DE82354BB2DF}" type="slidenum">
              <a:rPr lang="nl-NL" smtClean="0"/>
              <a:t>17</a:t>
            </a:fld>
            <a:endParaRPr lang="nl-NL"/>
          </a:p>
        </p:txBody>
      </p:sp>
    </p:spTree>
    <p:extLst>
      <p:ext uri="{BB962C8B-B14F-4D97-AF65-F5344CB8AC3E}">
        <p14:creationId xmlns:p14="http://schemas.microsoft.com/office/powerpoint/2010/main" val="667553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2.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34.emf"/><Relationship Id="rId3" Type="http://schemas.openxmlformats.org/officeDocument/2006/relationships/image" Target="../media/image24.svg"/><Relationship Id="rId7" Type="http://schemas.openxmlformats.org/officeDocument/2006/relationships/image" Target="../media/image28.png"/><Relationship Id="rId12" Type="http://schemas.openxmlformats.org/officeDocument/2006/relationships/image" Target="../media/image33.emf"/><Relationship Id="rId2" Type="http://schemas.openxmlformats.org/officeDocument/2006/relationships/image" Target="../media/image23.png"/><Relationship Id="rId1" Type="http://schemas.openxmlformats.org/officeDocument/2006/relationships/slideMaster" Target="../slideMasters/slideMaster1.xml"/><Relationship Id="rId6" Type="http://schemas.openxmlformats.org/officeDocument/2006/relationships/image" Target="../media/image27.svg"/><Relationship Id="rId11" Type="http://schemas.openxmlformats.org/officeDocument/2006/relationships/image" Target="../media/image32.emf"/><Relationship Id="rId5" Type="http://schemas.openxmlformats.org/officeDocument/2006/relationships/image" Target="../media/image26.png"/><Relationship Id="rId15" Type="http://schemas.openxmlformats.org/officeDocument/2006/relationships/image" Target="../media/image36.emf"/><Relationship Id="rId10" Type="http://schemas.openxmlformats.org/officeDocument/2006/relationships/image" Target="../media/image31.emf"/><Relationship Id="rId4" Type="http://schemas.openxmlformats.org/officeDocument/2006/relationships/image" Target="../media/image25.svg"/><Relationship Id="rId9" Type="http://schemas.openxmlformats.org/officeDocument/2006/relationships/image" Target="../media/image30.svg"/><Relationship Id="rId14" Type="http://schemas.openxmlformats.org/officeDocument/2006/relationships/image" Target="../media/image35.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7643253" y="478367"/>
            <a:ext cx="3930680" cy="3603925"/>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420702" y="478367"/>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7710986" y="954766"/>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7713074" y="1869424"/>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pic>
        <p:nvPicPr>
          <p:cNvPr id="35" name="Afbeelding 34">
            <a:extLst>
              <a:ext uri="{FF2B5EF4-FFF2-40B4-BE49-F238E27FC236}">
                <a16:creationId xmlns:a16="http://schemas.microsoft.com/office/drawing/2014/main" id="{8FB2D693-01E6-B64E-92A5-16319F23B46C}"/>
              </a:ext>
            </a:extLst>
          </p:cNvPr>
          <p:cNvPicPr>
            <a:picLocks noChangeAspect="1"/>
          </p:cNvPicPr>
          <p:nvPr userDrawn="1"/>
        </p:nvPicPr>
        <p:blipFill>
          <a:blip r:embed="rId4"/>
          <a:stretch>
            <a:fillRect/>
          </a:stretch>
        </p:blipFill>
        <p:spPr>
          <a:xfrm>
            <a:off x="8721417" y="198587"/>
            <a:ext cx="3290583" cy="6480304"/>
          </a:xfrm>
          <a:prstGeom prst="rect">
            <a:avLst/>
          </a:prstGeom>
        </p:spPr>
      </p:pic>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7.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8.png"/></Relationships>
</file>

<file path=ppt/slides/_rels/slide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notesSlide" Target="../notesSlides/notesSlide4.xml"/><Relationship Id="rId7" Type="http://schemas.openxmlformats.org/officeDocument/2006/relationships/image" Target="../media/image23.png"/><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40.svg"/><Relationship Id="rId5" Type="http://schemas.openxmlformats.org/officeDocument/2006/relationships/image" Target="../media/image26.png"/><Relationship Id="rId4" Type="http://schemas.openxmlformats.org/officeDocument/2006/relationships/image" Target="../media/image39.jpe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5.xml"/><Relationship Id="rId7" Type="http://schemas.openxmlformats.org/officeDocument/2006/relationships/image" Target="../media/image40.svg"/><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26.png"/><Relationship Id="rId5" Type="http://schemas.openxmlformats.org/officeDocument/2006/relationships/image" Target="../media/image43.svg"/><Relationship Id="rId4" Type="http://schemas.openxmlformats.org/officeDocument/2006/relationships/image" Target="../media/image42.png"/><Relationship Id="rId9" Type="http://schemas.openxmlformats.org/officeDocument/2006/relationships/image" Target="../media/image41.svg"/></Relationships>
</file>

<file path=ppt/slides/_rels/slide6.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notesSlide" Target="../notesSlides/notesSlide6.xml"/><Relationship Id="rId7" Type="http://schemas.openxmlformats.org/officeDocument/2006/relationships/image" Target="../media/image26.png"/><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1.svg"/><Relationship Id="rId4" Type="http://schemas.openxmlformats.org/officeDocument/2006/relationships/image" Target="../media/image44.jpe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8.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notesSlide" Target="../notesSlides/notesSlide8.xml"/><Relationship Id="rId7" Type="http://schemas.openxmlformats.org/officeDocument/2006/relationships/image" Target="../media/image26.png"/><Relationship Id="rId2" Type="http://schemas.openxmlformats.org/officeDocument/2006/relationships/slideLayout" Target="../slideLayouts/slideLayout3.xml"/><Relationship Id="rId1" Type="http://schemas.openxmlformats.org/officeDocument/2006/relationships/tags" Target="../tags/tag9.xml"/><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1.svg"/><Relationship Id="rId4" Type="http://schemas.openxmlformats.org/officeDocument/2006/relationships/image" Target="../media/image48.jpe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notesSlide" Target="../notesSlides/notesSlide10.xml"/><Relationship Id="rId7" Type="http://schemas.openxmlformats.org/officeDocument/2006/relationships/image" Target="../media/image50.pn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40.svg"/><Relationship Id="rId4" Type="http://schemas.openxmlformats.org/officeDocument/2006/relationships/image" Target="../media/image49.jpe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52.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ags" Target="../tags/tag13.xml"/><Relationship Id="rId4" Type="http://schemas.openxmlformats.org/officeDocument/2006/relationships/image" Target="../media/image53.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54.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5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60.png"/><Relationship Id="rId4" Type="http://schemas.openxmlformats.org/officeDocument/2006/relationships/image" Target="../media/image5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a:latin typeface="Raleway" pitchFamily="2" charset="77"/>
              </a:rPr>
              <a:t>Ongewenst gedrag</a:t>
            </a:r>
          </a:p>
        </p:txBody>
      </p:sp>
    </p:spTree>
    <p:custDataLst>
      <p:tags r:id="rId1"/>
    </p:custDataLst>
    <p:extLst>
      <p:ext uri="{BB962C8B-B14F-4D97-AF65-F5344CB8AC3E}">
        <p14:creationId xmlns:p14="http://schemas.microsoft.com/office/powerpoint/2010/main" val="3359822243"/>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3" name="Tijdelijke aanduiding voor inhoud 2">
            <a:extLst>
              <a:ext uri="{FF2B5EF4-FFF2-40B4-BE49-F238E27FC236}">
                <a16:creationId xmlns:a16="http://schemas.microsoft.com/office/drawing/2014/main" id="{4ED605E6-3182-488F-A6E2-BC0DE0C8E31B}"/>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a:t>Een </a:t>
            </a:r>
            <a:r>
              <a:rPr lang="nl-NL">
                <a:solidFill>
                  <a:srgbClr val="EE2E24"/>
                </a:solidFill>
                <a:latin typeface="Raleway ExtraBold" panose="020B0903030101060003" pitchFamily="34" charset="0"/>
              </a:rPr>
              <a:t>goede werksfeer </a:t>
            </a:r>
            <a:r>
              <a:rPr lang="nl-NL"/>
              <a:t>op het werk is erg belangrijk. Een medewerker/medewerkster moet zich </a:t>
            </a:r>
            <a:r>
              <a:rPr lang="nl-NL">
                <a:solidFill>
                  <a:srgbClr val="EE2E24"/>
                </a:solidFill>
                <a:latin typeface="Raleway ExtraBold" panose="020B0903030101060003" pitchFamily="34" charset="0"/>
              </a:rPr>
              <a:t>veilig</a:t>
            </a:r>
            <a:r>
              <a:rPr lang="nl-NL"/>
              <a:t> kunnen voelen op de werkvloer. Wanneer er sprake is van ongewenst gedrag kan dit </a:t>
            </a:r>
            <a:r>
              <a:rPr lang="nl-NL">
                <a:solidFill>
                  <a:srgbClr val="EE2E24"/>
                </a:solidFill>
                <a:latin typeface="Raleway ExtraBold" panose="020B0903030101060003" pitchFamily="34" charset="0"/>
              </a:rPr>
              <a:t>emotioneel</a:t>
            </a:r>
            <a:r>
              <a:rPr lang="nl-NL"/>
              <a:t> erg </a:t>
            </a:r>
            <a:r>
              <a:rPr lang="nl-NL">
                <a:solidFill>
                  <a:srgbClr val="EE2E24"/>
                </a:solidFill>
                <a:latin typeface="Raleway ExtraBold" panose="020B0903030101060003" pitchFamily="34" charset="0"/>
              </a:rPr>
              <a:t>schadelijk</a:t>
            </a:r>
            <a:r>
              <a:rPr lang="nl-NL"/>
              <a:t> zijn voor hem/haar. Ongewenst gedrag is een vorm van </a:t>
            </a:r>
            <a:r>
              <a:rPr lang="nl-NL">
                <a:solidFill>
                  <a:srgbClr val="EE2E24"/>
                </a:solidFill>
                <a:latin typeface="Raleway ExtraBold" panose="020B0903030101060003" pitchFamily="34" charset="0"/>
              </a:rPr>
              <a:t>psychosociale arbeidsbelasting </a:t>
            </a:r>
            <a:r>
              <a:rPr lang="nl-NL"/>
              <a:t>(PSA), een ontzettend belangrijk arbeidsrisico. </a:t>
            </a:r>
          </a:p>
          <a:p>
            <a:pPr marL="0" indent="0">
              <a:lnSpc>
                <a:spcPct val="100000"/>
              </a:lnSpc>
              <a:buNone/>
            </a:pPr>
            <a:endParaRPr lang="nl-NL"/>
          </a:p>
          <a:p>
            <a:pPr marL="0" indent="0">
              <a:lnSpc>
                <a:spcPct val="100000"/>
              </a:lnSpc>
              <a:buNone/>
            </a:pPr>
            <a:r>
              <a:rPr lang="nl-NL"/>
              <a:t>Onder ongewenst gedrag wordt verstaan: seksuele intimidatie, discriminatie, agressie, geweld en pesten. Om ongewenst gedrag te </a:t>
            </a:r>
            <a:r>
              <a:rPr lang="nl-NL">
                <a:solidFill>
                  <a:srgbClr val="EE2E24"/>
                </a:solidFill>
                <a:latin typeface="Raleway ExtraBold" panose="020B0903030101060003" pitchFamily="34" charset="0"/>
              </a:rPr>
              <a:t>voorkomen</a:t>
            </a:r>
            <a:r>
              <a:rPr lang="nl-NL"/>
              <a:t> en te bestrijden is het van belang dat de organisatie een </a:t>
            </a:r>
            <a:r>
              <a:rPr lang="nl-NL">
                <a:solidFill>
                  <a:srgbClr val="EE2E24"/>
                </a:solidFill>
                <a:latin typeface="Raleway ExtraBold" panose="020B0903030101060003" pitchFamily="34" charset="0"/>
              </a:rPr>
              <a:t>beleid</a:t>
            </a:r>
            <a:r>
              <a:rPr lang="nl-NL"/>
              <a:t> hiervoor heeft vastgesteld en een </a:t>
            </a:r>
            <a:r>
              <a:rPr lang="nl-NL">
                <a:solidFill>
                  <a:srgbClr val="EE2E24"/>
                </a:solidFill>
                <a:latin typeface="Raleway ExtraBold" panose="020B0903030101060003" pitchFamily="34" charset="0"/>
              </a:rPr>
              <a:t>vertrouwenspersoon</a:t>
            </a:r>
            <a:r>
              <a:rPr lang="nl-NL"/>
              <a:t> is aangesteld.</a:t>
            </a:r>
          </a:p>
          <a:p>
            <a:pPr marL="0" indent="0">
              <a:lnSpc>
                <a:spcPct val="100000"/>
              </a:lnSpc>
              <a:buNone/>
            </a:pPr>
            <a:endParaRPr lang="nl-NL"/>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a:t>PSA</a:t>
            </a:r>
          </a:p>
          <a:p>
            <a:pPr marL="342900" indent="-342900">
              <a:buFont typeface="+mj-lt"/>
              <a:buAutoNum type="arabicPeriod"/>
            </a:pPr>
            <a:r>
              <a:rPr lang="nl-NL"/>
              <a:t>Discriminatie</a:t>
            </a:r>
          </a:p>
          <a:p>
            <a:pPr marL="342900" indent="-342900">
              <a:buFont typeface="+mj-lt"/>
              <a:buAutoNum type="arabicPeriod"/>
            </a:pPr>
            <a:r>
              <a:rPr lang="nl-NL"/>
              <a:t>Seksuele intimidatie</a:t>
            </a:r>
          </a:p>
          <a:p>
            <a:pPr marL="342900" indent="-342900">
              <a:buFont typeface="+mj-lt"/>
              <a:buAutoNum type="arabicPeriod"/>
            </a:pPr>
            <a:r>
              <a:rPr lang="nl-NL"/>
              <a:t>Agressie en geweld</a:t>
            </a:r>
          </a:p>
          <a:p>
            <a:pPr marL="342900" indent="-342900">
              <a:buFont typeface="+mj-lt"/>
              <a:buAutoNum type="arabicPeriod"/>
            </a:pPr>
            <a:r>
              <a:rPr lang="nl-NL"/>
              <a:t>Pesten</a:t>
            </a:r>
          </a:p>
          <a:p>
            <a:pPr marL="342900" indent="-342900">
              <a:buFont typeface="+mj-lt"/>
              <a:buAutoNum type="arabicPeriod"/>
            </a:pPr>
            <a:r>
              <a:rPr lang="nl-NL"/>
              <a:t>Negatieve gevolgen</a:t>
            </a:r>
          </a:p>
          <a:p>
            <a:pPr marL="342900" indent="-342900">
              <a:buFont typeface="+mj-lt"/>
              <a:buAutoNum type="arabicPeriod"/>
            </a:pPr>
            <a:r>
              <a:rPr lang="nl-NL"/>
              <a:t>Voorkomen, herkennen &amp; melden</a:t>
            </a:r>
          </a:p>
          <a:p>
            <a:pPr marL="342900" indent="-342900">
              <a:buFont typeface="+mj-lt"/>
              <a:buAutoNum type="arabicPeriod"/>
            </a:pPr>
            <a:r>
              <a:rPr lang="nl-NL"/>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718948" y="198783"/>
            <a:ext cx="3307400" cy="6485007"/>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Afbeelding 16">
            <a:extLst>
              <a:ext uri="{FF2B5EF4-FFF2-40B4-BE49-F238E27FC236}">
                <a16:creationId xmlns:a16="http://schemas.microsoft.com/office/drawing/2014/main" id="{21C32663-4646-4C7A-AE9E-4A1FB02CD80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414159" y="202420"/>
            <a:ext cx="3606392" cy="6455883"/>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PSA</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914058" cy="5760800"/>
          </a:xfrm>
        </p:spPr>
        <p:txBody>
          <a:bodyPr>
            <a:norm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Onder psychosociale arbeidsbelasting (PSA) vallen alle factoren die op het werk stress kunnen veroorzaken zoals agressie, pesten, discriminatie, seksuele intimidatie en/of werkdruk. </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PSA omvat alle factoren die een negatieve impact kunnen hebben op hoe medewerkers zich voelen en hoe ze functioneren. </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Wat is PSA?</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Plezier in je werk is belangrijk. Er zijn verschillende factoren die ervoor kunnen zorgen dat je minder plezier gaat ervaren in je werk en dit zelfs als last gaat voelen. Omstandigheden die zorgen dat jij minder werkplezier ervaart en hiervan zelfs lasten gaat ervaren, vallen allemaal onder PSA. </a:t>
            </a:r>
          </a:p>
          <a:p>
            <a:pPr marL="0" indent="0">
              <a:lnSpc>
                <a:spcPct val="100000"/>
              </a:lnSpc>
              <a:buNone/>
            </a:pPr>
            <a:endParaRPr lang="nl-N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4" name="Groep 3">
            <a:extLst>
              <a:ext uri="{FF2B5EF4-FFF2-40B4-BE49-F238E27FC236}">
                <a16:creationId xmlns:a16="http://schemas.microsoft.com/office/drawing/2014/main" id="{529042CE-9ABF-A5A1-7BF9-F92F8BF24CCE}"/>
              </a:ext>
            </a:extLst>
          </p:cNvPr>
          <p:cNvGrpSpPr/>
          <p:nvPr/>
        </p:nvGrpSpPr>
        <p:grpSpPr>
          <a:xfrm>
            <a:off x="10782280" y="202421"/>
            <a:ext cx="1557127" cy="673073"/>
            <a:chOff x="10794689" y="156784"/>
            <a:chExt cx="1543443" cy="661879"/>
          </a:xfrm>
        </p:grpSpPr>
        <p:pic>
          <p:nvPicPr>
            <p:cNvPr id="5" name="Afbeelding 61">
              <a:extLst>
                <a:ext uri="{FF2B5EF4-FFF2-40B4-BE49-F238E27FC236}">
                  <a16:creationId xmlns:a16="http://schemas.microsoft.com/office/drawing/2014/main" id="{F7D17655-C198-DA7F-5B4B-6EB80599A20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C8095216-7881-F197-71EC-6A706AEBFA0F}"/>
                </a:ext>
              </a:extLst>
            </p:cNvPr>
            <p:cNvSpPr txBox="1"/>
            <p:nvPr/>
          </p:nvSpPr>
          <p:spPr>
            <a:xfrm>
              <a:off x="10794690" y="188816"/>
              <a:ext cx="1543442"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a:t>PSA</a:t>
              </a:r>
            </a:p>
          </p:txBody>
        </p:sp>
        <p:pic>
          <p:nvPicPr>
            <p:cNvPr id="7" name="Afbeelding 61">
              <a:extLst>
                <a:ext uri="{FF2B5EF4-FFF2-40B4-BE49-F238E27FC236}">
                  <a16:creationId xmlns:a16="http://schemas.microsoft.com/office/drawing/2014/main" id="{0EBE6D59-749F-1067-265C-8F2F91C802A7}"/>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8" name="Tekstvak 7">
              <a:extLst>
                <a:ext uri="{FF2B5EF4-FFF2-40B4-BE49-F238E27FC236}">
                  <a16:creationId xmlns:a16="http://schemas.microsoft.com/office/drawing/2014/main" id="{1A2F7A0B-9161-3311-B07C-915770BB7437}"/>
                </a:ext>
              </a:extLst>
            </p:cNvPr>
            <p:cNvSpPr txBox="1"/>
            <p:nvPr/>
          </p:nvSpPr>
          <p:spPr>
            <a:xfrm>
              <a:off x="10794689" y="550749"/>
              <a:ext cx="1320139" cy="226993"/>
            </a:xfrm>
            <a:prstGeom prst="rect">
              <a:avLst/>
            </a:prstGeom>
            <a:noFill/>
          </p:spPr>
          <p:txBody>
            <a:bodyPr wrap="square" rtlCol="0">
              <a:spAutoFit/>
            </a:bodyPr>
            <a:lstStyle/>
            <a:p>
              <a:r>
                <a:rPr lang="nl-NL" sz="900" b="1">
                  <a:solidFill>
                    <a:srgbClr val="43505E"/>
                  </a:solidFill>
                  <a:latin typeface="Raleway" panose="020B0503030101060003"/>
                </a:rPr>
                <a:t>Discriminatie</a:t>
              </a:r>
            </a:p>
          </p:txBody>
        </p:sp>
      </p:grpSp>
      <p:sp>
        <p:nvSpPr>
          <p:cNvPr id="9" name="Tekstvak 8">
            <a:extLst>
              <a:ext uri="{FF2B5EF4-FFF2-40B4-BE49-F238E27FC236}">
                <a16:creationId xmlns:a16="http://schemas.microsoft.com/office/drawing/2014/main" id="{A6BDC3E2-2657-BEE5-E688-BA67FFDC45C9}"/>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pic>
        <p:nvPicPr>
          <p:cNvPr id="10" name="Afbeelding 61">
            <a:extLst>
              <a:ext uri="{FF2B5EF4-FFF2-40B4-BE49-F238E27FC236}">
                <a16:creationId xmlns:a16="http://schemas.microsoft.com/office/drawing/2014/main" id="{14534C7E-01C3-889C-86F8-1BA901F2A3D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24704"/>
            <a:ext cx="1409719" cy="309806"/>
          </a:xfrm>
          <a:prstGeom prst="rect">
            <a:avLst/>
          </a:prstGeom>
        </p:spPr>
      </p:pic>
      <p:pic>
        <p:nvPicPr>
          <p:cNvPr id="11" name="Afbeelding 61">
            <a:extLst>
              <a:ext uri="{FF2B5EF4-FFF2-40B4-BE49-F238E27FC236}">
                <a16:creationId xmlns:a16="http://schemas.microsoft.com/office/drawing/2014/main" id="{758E7464-1BAD-12B3-18C2-6B058F59F18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1282016"/>
            <a:ext cx="1409719" cy="309806"/>
          </a:xfrm>
          <a:prstGeom prst="rect">
            <a:avLst/>
          </a:prstGeom>
        </p:spPr>
      </p:pic>
      <p:sp>
        <p:nvSpPr>
          <p:cNvPr id="12" name="Tekstvak 11">
            <a:extLst>
              <a:ext uri="{FF2B5EF4-FFF2-40B4-BE49-F238E27FC236}">
                <a16:creationId xmlns:a16="http://schemas.microsoft.com/office/drawing/2014/main" id="{CA2E8C71-C418-A68B-CABD-D0BFA2D6365E}"/>
              </a:ext>
            </a:extLst>
          </p:cNvPr>
          <p:cNvSpPr txBox="1"/>
          <p:nvPr/>
        </p:nvSpPr>
        <p:spPr>
          <a:xfrm>
            <a:off x="10782279" y="964191"/>
            <a:ext cx="1331843" cy="230832"/>
          </a:xfrm>
          <a:prstGeom prst="rect">
            <a:avLst/>
          </a:prstGeom>
          <a:noFill/>
        </p:spPr>
        <p:txBody>
          <a:bodyPr wrap="square" rtlCol="0">
            <a:spAutoFit/>
          </a:bodyPr>
          <a:lstStyle/>
          <a:p>
            <a:r>
              <a:rPr lang="nl-NL" sz="900" b="1">
                <a:solidFill>
                  <a:srgbClr val="43505E"/>
                </a:solidFill>
                <a:latin typeface="Raleway" panose="020B0503030101060003"/>
              </a:rPr>
              <a:t>Seksuele intimidatie</a:t>
            </a:r>
          </a:p>
        </p:txBody>
      </p:sp>
      <p:sp>
        <p:nvSpPr>
          <p:cNvPr id="13" name="Tekstvak 12">
            <a:extLst>
              <a:ext uri="{FF2B5EF4-FFF2-40B4-BE49-F238E27FC236}">
                <a16:creationId xmlns:a16="http://schemas.microsoft.com/office/drawing/2014/main" id="{646CB0C9-2912-63F2-0C66-42E756CA0E07}"/>
              </a:ext>
            </a:extLst>
          </p:cNvPr>
          <p:cNvSpPr txBox="1"/>
          <p:nvPr/>
        </p:nvSpPr>
        <p:spPr>
          <a:xfrm>
            <a:off x="10782278" y="1323834"/>
            <a:ext cx="1331843" cy="230832"/>
          </a:xfrm>
          <a:prstGeom prst="rect">
            <a:avLst/>
          </a:prstGeom>
          <a:noFill/>
        </p:spPr>
        <p:txBody>
          <a:bodyPr wrap="square" rtlCol="0">
            <a:spAutoFit/>
          </a:bodyPr>
          <a:lstStyle/>
          <a:p>
            <a:r>
              <a:rPr lang="nl-NL" sz="900" b="1">
                <a:solidFill>
                  <a:srgbClr val="43505E"/>
                </a:solidFill>
                <a:latin typeface="Raleway" panose="020B0503030101060003"/>
              </a:rPr>
              <a:t>Pesten</a:t>
            </a:r>
          </a:p>
        </p:txBody>
      </p:sp>
      <p:pic>
        <p:nvPicPr>
          <p:cNvPr id="15" name="Afbeelding 61">
            <a:extLst>
              <a:ext uri="{FF2B5EF4-FFF2-40B4-BE49-F238E27FC236}">
                <a16:creationId xmlns:a16="http://schemas.microsoft.com/office/drawing/2014/main" id="{991BB4CF-A64F-CA5F-36BA-EA9A381C6161}"/>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60" y="1645489"/>
            <a:ext cx="1409719" cy="309806"/>
          </a:xfrm>
          <a:prstGeom prst="rect">
            <a:avLst/>
          </a:prstGeom>
        </p:spPr>
      </p:pic>
      <p:sp>
        <p:nvSpPr>
          <p:cNvPr id="16" name="Tekstvak 15">
            <a:extLst>
              <a:ext uri="{FF2B5EF4-FFF2-40B4-BE49-F238E27FC236}">
                <a16:creationId xmlns:a16="http://schemas.microsoft.com/office/drawing/2014/main" id="{1AE5F647-0E61-382D-7A78-1C1EAD43E7D7}"/>
              </a:ext>
            </a:extLst>
          </p:cNvPr>
          <p:cNvSpPr txBox="1"/>
          <p:nvPr/>
        </p:nvSpPr>
        <p:spPr>
          <a:xfrm>
            <a:off x="10782260" y="1693387"/>
            <a:ext cx="1331843" cy="230832"/>
          </a:xfrm>
          <a:prstGeom prst="rect">
            <a:avLst/>
          </a:prstGeom>
          <a:noFill/>
        </p:spPr>
        <p:txBody>
          <a:bodyPr wrap="square" rtlCol="0">
            <a:spAutoFit/>
          </a:bodyPr>
          <a:lstStyle/>
          <a:p>
            <a:r>
              <a:rPr lang="nl-NL" sz="900" b="1">
                <a:solidFill>
                  <a:srgbClr val="43505E"/>
                </a:solidFill>
                <a:latin typeface="Raleway" panose="020B0503030101060003"/>
              </a:rPr>
              <a:t>Negatieve gevolgen</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Discriminatie</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686182"/>
            <a:ext cx="9776095" cy="4958315"/>
          </a:xfrm>
        </p:spPr>
        <p:txBody>
          <a:bodyPr>
            <a:no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Discriminatie is het ongelijk behandelen en achterstellen van mensen op basis van kenmerken die er niet toe doen zoals afkomst, huidskleur, politieke voorkeur, geloof, geslacht, seksuele geaardheid, taal, handicap en/of leeftijd. </a:t>
            </a:r>
          </a:p>
          <a:p>
            <a:pPr marL="0" indent="0">
              <a:lnSpc>
                <a:spcPct val="100000"/>
              </a:lnSpc>
              <a:buNone/>
            </a:pPr>
            <a:endParaRPr lang="nl-NL" sz="1600">
              <a:latin typeface="Raleway ExtraBold" panose="020B09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Een aantal voorbeelden van discriminatie:</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Een collega wordt buitengesloten vanwege zijn of haar geloofsovertuiging;</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Een vrouwelijke collega wordt overgeslagen voor promotie, terwijl zij hetzelfde of zelfs beter presteert dan haar mannelijke collega die wel promotie heeft gekregen;</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Een collega wordt niet betrokken bij projecten, omdat hij of zij op hetzelfde geslacht valt;</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Een groep collega’s vormen een kliek en sluiten bewust een andere collega buiten, omdat ze het niet eens zijn met de politieke partij waarop deze collega gestemd heeft.</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PSA</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320139" cy="230832"/>
            </a:xfrm>
            <a:prstGeom prst="rect">
              <a:avLst/>
            </a:prstGeom>
            <a:noFill/>
          </p:spPr>
          <p:txBody>
            <a:bodyPr wrap="square" rtlCol="0">
              <a:spAutoFit/>
            </a:bodyPr>
            <a:lstStyle/>
            <a:p>
              <a:r>
                <a:rPr lang="nl-NL" sz="900" b="1">
                  <a:solidFill>
                    <a:schemeClr val="bg1"/>
                  </a:solidFill>
                  <a:latin typeface="Raleway" panose="020B0503030101060003"/>
                </a:rPr>
                <a:t>Discriminatie</a:t>
              </a:r>
            </a:p>
          </p:txBody>
        </p:sp>
      </p:grpSp>
      <p:pic>
        <p:nvPicPr>
          <p:cNvPr id="4" name="Afbeelding 61">
            <a:extLst>
              <a:ext uri="{FF2B5EF4-FFF2-40B4-BE49-F238E27FC236}">
                <a16:creationId xmlns:a16="http://schemas.microsoft.com/office/drawing/2014/main" id="{49E60AE9-BB45-2185-8F32-C6A5B08E8E7F}"/>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9476" y="911639"/>
            <a:ext cx="1409719" cy="309806"/>
          </a:xfrm>
          <a:prstGeom prst="rect">
            <a:avLst/>
          </a:prstGeom>
        </p:spPr>
      </p:pic>
      <p:sp>
        <p:nvSpPr>
          <p:cNvPr id="5" name="Tekstvak 4">
            <a:extLst>
              <a:ext uri="{FF2B5EF4-FFF2-40B4-BE49-F238E27FC236}">
                <a16:creationId xmlns:a16="http://schemas.microsoft.com/office/drawing/2014/main" id="{AD737A69-650F-8E34-394C-FD6B6A147869}"/>
              </a:ext>
            </a:extLst>
          </p:cNvPr>
          <p:cNvSpPr txBox="1"/>
          <p:nvPr/>
        </p:nvSpPr>
        <p:spPr>
          <a:xfrm>
            <a:off x="10797865" y="951126"/>
            <a:ext cx="1331843" cy="230832"/>
          </a:xfrm>
          <a:prstGeom prst="rect">
            <a:avLst/>
          </a:prstGeom>
          <a:noFill/>
        </p:spPr>
        <p:txBody>
          <a:bodyPr wrap="square" rtlCol="0">
            <a:spAutoFit/>
          </a:bodyPr>
          <a:lstStyle/>
          <a:p>
            <a:r>
              <a:rPr lang="nl-NL" sz="900" b="1">
                <a:solidFill>
                  <a:srgbClr val="43505E"/>
                </a:solidFill>
                <a:latin typeface="Raleway" panose="020B0503030101060003"/>
              </a:rPr>
              <a:t>Seksuele intimidatie</a:t>
            </a:r>
          </a:p>
        </p:txBody>
      </p:sp>
      <p:pic>
        <p:nvPicPr>
          <p:cNvPr id="6" name="Afbeelding 61">
            <a:extLst>
              <a:ext uri="{FF2B5EF4-FFF2-40B4-BE49-F238E27FC236}">
                <a16:creationId xmlns:a16="http://schemas.microsoft.com/office/drawing/2014/main" id="{4494D7FC-02AD-D08C-E744-E11CAEA13BA6}"/>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9476" y="1267666"/>
            <a:ext cx="1409719" cy="309806"/>
          </a:xfrm>
          <a:prstGeom prst="rect">
            <a:avLst/>
          </a:prstGeom>
        </p:spPr>
      </p:pic>
      <p:sp>
        <p:nvSpPr>
          <p:cNvPr id="7" name="Tekstvak 6">
            <a:extLst>
              <a:ext uri="{FF2B5EF4-FFF2-40B4-BE49-F238E27FC236}">
                <a16:creationId xmlns:a16="http://schemas.microsoft.com/office/drawing/2014/main" id="{5F4DD340-F051-BC1F-5C20-93B2058C69BF}"/>
              </a:ext>
            </a:extLst>
          </p:cNvPr>
          <p:cNvSpPr txBox="1"/>
          <p:nvPr/>
        </p:nvSpPr>
        <p:spPr>
          <a:xfrm>
            <a:off x="10786161" y="1304577"/>
            <a:ext cx="1331843" cy="230832"/>
          </a:xfrm>
          <a:prstGeom prst="rect">
            <a:avLst/>
          </a:prstGeom>
          <a:noFill/>
        </p:spPr>
        <p:txBody>
          <a:bodyPr wrap="square" rtlCol="0">
            <a:spAutoFit/>
          </a:bodyPr>
          <a:lstStyle/>
          <a:p>
            <a:r>
              <a:rPr lang="nl-NL" sz="900" b="1">
                <a:solidFill>
                  <a:srgbClr val="43505E"/>
                </a:solidFill>
                <a:latin typeface="Raleway" panose="020B0503030101060003"/>
              </a:rPr>
              <a:t>Pesten</a:t>
            </a:r>
          </a:p>
        </p:txBody>
      </p:sp>
      <p:pic>
        <p:nvPicPr>
          <p:cNvPr id="8" name="Afbeelding 61">
            <a:extLst>
              <a:ext uri="{FF2B5EF4-FFF2-40B4-BE49-F238E27FC236}">
                <a16:creationId xmlns:a16="http://schemas.microsoft.com/office/drawing/2014/main" id="{FD39B2FB-D4DD-9205-C688-99A67D210561}"/>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9476" y="1623693"/>
            <a:ext cx="1409719" cy="309806"/>
          </a:xfrm>
          <a:prstGeom prst="rect">
            <a:avLst/>
          </a:prstGeom>
        </p:spPr>
      </p:pic>
      <p:sp>
        <p:nvSpPr>
          <p:cNvPr id="9" name="Tekstvak 8">
            <a:extLst>
              <a:ext uri="{FF2B5EF4-FFF2-40B4-BE49-F238E27FC236}">
                <a16:creationId xmlns:a16="http://schemas.microsoft.com/office/drawing/2014/main" id="{3DE24B78-14E8-C8A1-2442-DD3FCB35C0B5}"/>
              </a:ext>
            </a:extLst>
          </p:cNvPr>
          <p:cNvSpPr txBox="1"/>
          <p:nvPr/>
        </p:nvSpPr>
        <p:spPr>
          <a:xfrm>
            <a:off x="10786160" y="1658723"/>
            <a:ext cx="1331843" cy="230832"/>
          </a:xfrm>
          <a:prstGeom prst="rect">
            <a:avLst/>
          </a:prstGeom>
          <a:noFill/>
        </p:spPr>
        <p:txBody>
          <a:bodyPr wrap="square" rtlCol="0">
            <a:spAutoFit/>
          </a:bodyPr>
          <a:lstStyle/>
          <a:p>
            <a:r>
              <a:rPr lang="nl-NL" sz="900" b="1">
                <a:solidFill>
                  <a:srgbClr val="43505E"/>
                </a:solidFill>
                <a:latin typeface="Raleway" panose="020B0503030101060003"/>
              </a:rPr>
              <a:t>Negatieve gevolgen</a:t>
            </a:r>
          </a:p>
        </p:txBody>
      </p:sp>
    </p:spTree>
    <p:custDataLst>
      <p:tags r:id="rId1"/>
    </p:custDataLst>
    <p:extLst>
      <p:ext uri="{BB962C8B-B14F-4D97-AF65-F5344CB8AC3E}">
        <p14:creationId xmlns:p14="http://schemas.microsoft.com/office/powerpoint/2010/main" val="417940444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Afbeelding 12" descr="Afbeelding met persoon, vrouw, vinger, pols&#10;&#10;Automatisch gegenereerde beschrijving">
            <a:extLst>
              <a:ext uri="{FF2B5EF4-FFF2-40B4-BE49-F238E27FC236}">
                <a16:creationId xmlns:a16="http://schemas.microsoft.com/office/drawing/2014/main" id="{D14A3EC8-B38A-F945-6B60-A57E7FE0FFD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284"/>
          <a:stretch/>
        </p:blipFill>
        <p:spPr>
          <a:xfrm>
            <a:off x="8421190" y="216623"/>
            <a:ext cx="3608886" cy="6461193"/>
          </a:xfrm>
          <a:prstGeom prst="rect">
            <a:avLst/>
          </a:prstGeom>
          <a:effectLst/>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Seksuele intimidatie</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66981" y="1343861"/>
            <a:ext cx="7459947" cy="5760800"/>
          </a:xfrm>
        </p:spPr>
        <p:txBody>
          <a:bodyPr>
            <a:normAutofit/>
          </a:bodyPr>
          <a:lstStyle/>
          <a:p>
            <a:pPr marL="0" indent="0">
              <a:lnSpc>
                <a:spcPct val="100000"/>
              </a:lnSpc>
              <a:buNone/>
            </a:pPr>
            <a:r>
              <a:rPr lang="nl-NL"/>
              <a:t>Seksuele intimidatie verwijst naar ongewenste seksuele aandacht, gedrag of opmerkingen die een persoon ontvangt en die als beledigend, vernederend, bedreigend of intimiderend worden ervaren. </a:t>
            </a:r>
          </a:p>
          <a:p>
            <a:pPr marL="0" indent="0">
              <a:lnSpc>
                <a:spcPct val="100000"/>
              </a:lnSpc>
              <a:buNone/>
            </a:pPr>
            <a:endParaRPr lang="nl-NL">
              <a:latin typeface="Raleway ExtraBold" panose="020B0903030101060003" pitchFamily="34" charset="0"/>
            </a:endParaRPr>
          </a:p>
          <a:p>
            <a:pPr marL="0" indent="0">
              <a:lnSpc>
                <a:spcPct val="100000"/>
              </a:lnSpc>
              <a:buNone/>
            </a:pPr>
            <a:r>
              <a:rPr lang="nl-NL">
                <a:solidFill>
                  <a:srgbClr val="00B1EB"/>
                </a:solidFill>
                <a:latin typeface="Raleway ExtraBold" panose="020B0903030101060003" pitchFamily="34" charset="0"/>
              </a:rPr>
              <a:t>Seksuele intimidatie kan de volgende vormen aannemen:</a:t>
            </a:r>
          </a:p>
          <a:p>
            <a:pPr>
              <a:lnSpc>
                <a:spcPct val="100000"/>
              </a:lnSpc>
            </a:pPr>
            <a:r>
              <a:rPr lang="nl-NL"/>
              <a:t>Verbaal seksueel misbruik: het maken van grappen, plaatsen van (beledigende) opmerkingen over iemands lichaam of seksualiteit. </a:t>
            </a:r>
          </a:p>
          <a:p>
            <a:pPr>
              <a:lnSpc>
                <a:spcPct val="100000"/>
              </a:lnSpc>
            </a:pPr>
            <a:r>
              <a:rPr lang="nl-NL"/>
              <a:t>Fysieke aanraking of geweld: ongepaste aanrakingen zoals ongewenste knuffels, kussen, strelingen of het betasten van iemands lichaam zonder toestemming. </a:t>
            </a:r>
          </a:p>
          <a:p>
            <a:pPr>
              <a:lnSpc>
                <a:spcPct val="100000"/>
              </a:lnSpc>
            </a:pPr>
            <a:r>
              <a:rPr lang="nl-NL"/>
              <a:t>Ongewenste seksuele toenadering: het aandringen op seksuele of romantische relaties en/of het dreigen met negatieve gevolgen als de persoon niet ingaat op deze seksuele toenaderingen;</a:t>
            </a:r>
          </a:p>
          <a:p>
            <a:pPr>
              <a:lnSpc>
                <a:spcPct val="100000"/>
              </a:lnSpc>
            </a:pPr>
            <a:r>
              <a:rPr lang="nl-NL"/>
              <a:t>Het vernederen van iemand op basis van geslacht, seksualiteit of uiterlijk.</a:t>
            </a:r>
          </a:p>
        </p:txBody>
      </p:sp>
      <p:grpSp>
        <p:nvGrpSpPr>
          <p:cNvPr id="4" name="Groep 3">
            <a:extLst>
              <a:ext uri="{FF2B5EF4-FFF2-40B4-BE49-F238E27FC236}">
                <a16:creationId xmlns:a16="http://schemas.microsoft.com/office/drawing/2014/main" id="{691B2D37-D9C0-1E5A-800E-0C403B625481}"/>
              </a:ext>
            </a:extLst>
          </p:cNvPr>
          <p:cNvGrpSpPr/>
          <p:nvPr/>
        </p:nvGrpSpPr>
        <p:grpSpPr>
          <a:xfrm>
            <a:off x="10790670" y="216623"/>
            <a:ext cx="1495364" cy="1018852"/>
            <a:chOff x="10790670" y="156784"/>
            <a:chExt cx="1495364" cy="1018852"/>
          </a:xfrm>
        </p:grpSpPr>
        <p:pic>
          <p:nvPicPr>
            <p:cNvPr id="5" name="Afbeelding 61">
              <a:extLst>
                <a:ext uri="{FF2B5EF4-FFF2-40B4-BE49-F238E27FC236}">
                  <a16:creationId xmlns:a16="http://schemas.microsoft.com/office/drawing/2014/main" id="{B2785205-BAA9-D440-D603-DD1B5F4E4DE4}"/>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DFE39E62-F97F-3A9C-5310-73A574E000BC}"/>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PSA</a:t>
              </a:r>
            </a:p>
          </p:txBody>
        </p:sp>
        <p:pic>
          <p:nvPicPr>
            <p:cNvPr id="7" name="Afbeelding 61">
              <a:extLst>
                <a:ext uri="{FF2B5EF4-FFF2-40B4-BE49-F238E27FC236}">
                  <a16:creationId xmlns:a16="http://schemas.microsoft.com/office/drawing/2014/main" id="{08F3E4E1-B75F-6FC3-EE71-6D5C6FFC1B74}"/>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3466" y="870982"/>
              <a:ext cx="1394135" cy="304654"/>
            </a:xfrm>
            <a:prstGeom prst="rect">
              <a:avLst/>
            </a:prstGeom>
          </p:spPr>
        </p:pic>
        <p:sp>
          <p:nvSpPr>
            <p:cNvPr id="8" name="Tekstvak 7">
              <a:extLst>
                <a:ext uri="{FF2B5EF4-FFF2-40B4-BE49-F238E27FC236}">
                  <a16:creationId xmlns:a16="http://schemas.microsoft.com/office/drawing/2014/main" id="{55E6FC4D-37DE-6882-F98E-EE59DFC4C325}"/>
                </a:ext>
              </a:extLst>
            </p:cNvPr>
            <p:cNvSpPr txBox="1"/>
            <p:nvPr/>
          </p:nvSpPr>
          <p:spPr>
            <a:xfrm>
              <a:off x="10790670" y="906022"/>
              <a:ext cx="1320139" cy="230832"/>
            </a:xfrm>
            <a:prstGeom prst="rect">
              <a:avLst/>
            </a:prstGeom>
            <a:noFill/>
          </p:spPr>
          <p:txBody>
            <a:bodyPr wrap="square" rtlCol="0">
              <a:spAutoFit/>
            </a:bodyPr>
            <a:lstStyle/>
            <a:p>
              <a:r>
                <a:rPr lang="nl-NL" sz="900" b="1">
                  <a:solidFill>
                    <a:schemeClr val="bg1"/>
                  </a:solidFill>
                  <a:latin typeface="Raleway" panose="020B0503030101060003"/>
                </a:rPr>
                <a:t>Seksuele intimidatie</a:t>
              </a:r>
            </a:p>
          </p:txBody>
        </p:sp>
      </p:grpSp>
      <p:pic>
        <p:nvPicPr>
          <p:cNvPr id="9" name="Afbeelding 61">
            <a:extLst>
              <a:ext uri="{FF2B5EF4-FFF2-40B4-BE49-F238E27FC236}">
                <a16:creationId xmlns:a16="http://schemas.microsoft.com/office/drawing/2014/main" id="{0B8ADE8D-12E4-50C2-B072-E6BFAC1D016E}"/>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90670" y="1293909"/>
            <a:ext cx="1409719" cy="309806"/>
          </a:xfrm>
          <a:prstGeom prst="rect">
            <a:avLst/>
          </a:prstGeom>
        </p:spPr>
      </p:pic>
      <p:sp>
        <p:nvSpPr>
          <p:cNvPr id="10" name="Tekstvak 9">
            <a:extLst>
              <a:ext uri="{FF2B5EF4-FFF2-40B4-BE49-F238E27FC236}">
                <a16:creationId xmlns:a16="http://schemas.microsoft.com/office/drawing/2014/main" id="{4BB1D62A-4EA0-1788-5E7B-784C8BD7BC41}"/>
              </a:ext>
            </a:extLst>
          </p:cNvPr>
          <p:cNvSpPr txBox="1"/>
          <p:nvPr/>
        </p:nvSpPr>
        <p:spPr>
          <a:xfrm>
            <a:off x="10790670" y="1343861"/>
            <a:ext cx="1331843" cy="230832"/>
          </a:xfrm>
          <a:prstGeom prst="rect">
            <a:avLst/>
          </a:prstGeom>
          <a:noFill/>
        </p:spPr>
        <p:txBody>
          <a:bodyPr wrap="square" rtlCol="0">
            <a:spAutoFit/>
          </a:bodyPr>
          <a:lstStyle/>
          <a:p>
            <a:r>
              <a:rPr lang="nl-NL" sz="900" b="1">
                <a:solidFill>
                  <a:srgbClr val="43505E"/>
                </a:solidFill>
                <a:latin typeface="Raleway" panose="020B0503030101060003"/>
              </a:rPr>
              <a:t>Pesten</a:t>
            </a:r>
          </a:p>
        </p:txBody>
      </p:sp>
      <p:pic>
        <p:nvPicPr>
          <p:cNvPr id="11" name="Afbeelding 61">
            <a:extLst>
              <a:ext uri="{FF2B5EF4-FFF2-40B4-BE49-F238E27FC236}">
                <a16:creationId xmlns:a16="http://schemas.microsoft.com/office/drawing/2014/main" id="{944A466E-F34F-903D-582C-4A17C5BB413C}"/>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573722"/>
            <a:ext cx="1394135" cy="304654"/>
          </a:xfrm>
          <a:prstGeom prst="rect">
            <a:avLst/>
          </a:prstGeom>
        </p:spPr>
      </p:pic>
      <p:sp>
        <p:nvSpPr>
          <p:cNvPr id="12" name="Tekstvak 11">
            <a:extLst>
              <a:ext uri="{FF2B5EF4-FFF2-40B4-BE49-F238E27FC236}">
                <a16:creationId xmlns:a16="http://schemas.microsoft.com/office/drawing/2014/main" id="{DAC32AD6-AA9E-64CC-2AA6-F6DA54687119}"/>
              </a:ext>
            </a:extLst>
          </p:cNvPr>
          <p:cNvSpPr txBox="1"/>
          <p:nvPr/>
        </p:nvSpPr>
        <p:spPr>
          <a:xfrm>
            <a:off x="10797865" y="610633"/>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Discriminatie</a:t>
            </a:r>
          </a:p>
        </p:txBody>
      </p:sp>
      <p:pic>
        <p:nvPicPr>
          <p:cNvPr id="14" name="Afbeelding 61">
            <a:extLst>
              <a:ext uri="{FF2B5EF4-FFF2-40B4-BE49-F238E27FC236}">
                <a16:creationId xmlns:a16="http://schemas.microsoft.com/office/drawing/2014/main" id="{49E771D0-F6A4-4E55-E9B5-460D4D26ABE1}"/>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77882" y="1664081"/>
            <a:ext cx="1409719" cy="309806"/>
          </a:xfrm>
          <a:prstGeom prst="rect">
            <a:avLst/>
          </a:prstGeom>
        </p:spPr>
      </p:pic>
      <p:sp>
        <p:nvSpPr>
          <p:cNvPr id="15" name="Tekstvak 14">
            <a:extLst>
              <a:ext uri="{FF2B5EF4-FFF2-40B4-BE49-F238E27FC236}">
                <a16:creationId xmlns:a16="http://schemas.microsoft.com/office/drawing/2014/main" id="{151F9ED2-2FA0-83D9-5B7F-76CF4E205758}"/>
              </a:ext>
            </a:extLst>
          </p:cNvPr>
          <p:cNvSpPr txBox="1"/>
          <p:nvPr/>
        </p:nvSpPr>
        <p:spPr>
          <a:xfrm>
            <a:off x="10790670" y="1700931"/>
            <a:ext cx="1331843" cy="230832"/>
          </a:xfrm>
          <a:prstGeom prst="rect">
            <a:avLst/>
          </a:prstGeom>
          <a:noFill/>
        </p:spPr>
        <p:txBody>
          <a:bodyPr wrap="square" rtlCol="0">
            <a:spAutoFit/>
          </a:bodyPr>
          <a:lstStyle/>
          <a:p>
            <a:r>
              <a:rPr lang="nl-NL" sz="900" b="1">
                <a:solidFill>
                  <a:srgbClr val="43505E"/>
                </a:solidFill>
                <a:latin typeface="Raleway" panose="020B0503030101060003"/>
              </a:rPr>
              <a:t>Negatieve gevolgen</a:t>
            </a:r>
          </a:p>
        </p:txBody>
      </p:sp>
    </p:spTree>
    <p:custDataLst>
      <p:tags r:id="rId1"/>
    </p:custDataLst>
    <p:extLst>
      <p:ext uri="{BB962C8B-B14F-4D97-AF65-F5344CB8AC3E}">
        <p14:creationId xmlns:p14="http://schemas.microsoft.com/office/powerpoint/2010/main" val="28942977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1026" name="Picture 2">
            <a:extLst>
              <a:ext uri="{FF2B5EF4-FFF2-40B4-BE49-F238E27FC236}">
                <a16:creationId xmlns:a16="http://schemas.microsoft.com/office/drawing/2014/main" id="{D427D481-AE26-2563-7B9E-8B1B367EE88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367084" y="2314628"/>
            <a:ext cx="2451107" cy="1973134"/>
          </a:xfrm>
          <a:prstGeom prst="rect">
            <a:avLst/>
          </a:prstGeom>
          <a:noFill/>
          <a:extLst>
            <a:ext uri="{909E8E84-426E-40DD-AFC4-6F175D3DCCD1}">
              <a14:hiddenFill xmlns:a14="http://schemas.microsoft.com/office/drawing/2010/main">
                <a:solidFill>
                  <a:srgbClr val="FFFFFF"/>
                </a:solidFill>
              </a14:hiddenFill>
            </a:ext>
          </a:extLst>
        </p:spPr>
      </p:pic>
      <p:pic>
        <p:nvPicPr>
          <p:cNvPr id="1025" name="Afbeelding 1" descr="Afbeelding met persoon, vinger, nagel, pols&#10;&#10;Automatisch gegenereerde beschrijving">
            <a:extLst>
              <a:ext uri="{FF2B5EF4-FFF2-40B4-BE49-F238E27FC236}">
                <a16:creationId xmlns:a16="http://schemas.microsoft.com/office/drawing/2014/main" id="{4E75BE4C-C8C2-3CBA-7B5F-CE4FB961116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367084" y="4588435"/>
            <a:ext cx="2451107" cy="19688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162260" y="170095"/>
            <a:ext cx="8831015" cy="6517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Agressie en geweld</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Agressie is gedrag dat is gericht op het veroorzaken van schade, pijn, of stress bij anderen. Het omvat gedrag zoals anderen verwonden, intimideren, bedreigen of hun spullen beschadigen. </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Geweld is een vorm van agressie waar met fysieke kracht schade wordt toegebracht aan anderen of spullen van anderen. Agressie en geweld worden vaak ervaren als een heftige en ingrijpende gebeurtenis en kan leiden tot zowel lichamelijk als geestelijk letsel.</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Verbaal</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Verbale agressie is het gebruiken van woorden om anderen pijn te doen, te intimideren, vernederen of beledigen. Voorbeelden van verbale agressie zijn:</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uitschelden van een collega;</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collega’s hebben ongepaste kritiek op jou waarbij ze je vernederen;</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collega wordt openlijk belachelijk gemaakt.</a:t>
            </a: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endPar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Fysiek</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Fysieke agressie is gedrag dat schade, </a:t>
            </a:r>
            <a:r>
              <a:rPr kumimoji="0" lang="nl-NL" altLang="nl-NL" sz="1400" b="0" i="0" u="none" strike="noStrike" cap="none" normalizeH="0" baseline="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letstel</a:t>
            </a: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of pijn aan iemands lichaam veroorzaakt. Voorbeelden van fysieke agressie (ook wel geweld) zijn:</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collega wordt geslagen:</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wordt nagetrapt; </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285750" marR="0" lvl="0" indent="-285750" algn="l" defTabSz="914400" rtl="0" eaLnBrk="0" fontAlgn="base" latinLnBrk="0" hangingPunct="0">
              <a:spcBef>
                <a:spcPct val="0"/>
              </a:spcBef>
              <a:spcAft>
                <a:spcPct val="0"/>
              </a:spcAft>
              <a:buClrTx/>
              <a:buSzTx/>
              <a:buFont typeface="Arial" panose="020B0604020202020204" pitchFamily="34" charset="0"/>
              <a:buChar char="•"/>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groepje collega’s duwt iemand omver.</a:t>
            </a:r>
            <a:endParaRPr kumimoji="0" lang="nl-NL" altLang="nl-NL" sz="1400" b="0" i="0" u="none" strike="noStrike" cap="none" normalizeH="0" baseline="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a:ln>
                <a:noFill/>
              </a:ln>
              <a:solidFill>
                <a:srgbClr val="43505E"/>
              </a:solidFill>
              <a:effectLst/>
              <a:latin typeface="Raleway" panose="020B0503030101060003" pitchFamily="34" charset="0"/>
            </a:endParaRPr>
          </a:p>
        </p:txBody>
      </p:sp>
      <p:pic>
        <p:nvPicPr>
          <p:cNvPr id="9" name="Afbeelding 8">
            <a:extLst>
              <a:ext uri="{FF2B5EF4-FFF2-40B4-BE49-F238E27FC236}">
                <a16:creationId xmlns:a16="http://schemas.microsoft.com/office/drawing/2014/main" id="{D2121C5A-3866-7351-8A68-0F6A212F890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359594" y="377386"/>
            <a:ext cx="2454852" cy="1636568"/>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Afbeelding 17">
            <a:extLst>
              <a:ext uri="{FF2B5EF4-FFF2-40B4-BE49-F238E27FC236}">
                <a16:creationId xmlns:a16="http://schemas.microsoft.com/office/drawing/2014/main" id="{38FA066D-227B-5478-9095-556C6F1EF1F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414158" y="216623"/>
            <a:ext cx="3596867" cy="6463536"/>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Pesten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66981" y="1343861"/>
            <a:ext cx="7459947" cy="5760800"/>
          </a:xfrm>
        </p:spPr>
        <p:txBody>
          <a:bodyPr>
            <a:normAutofit/>
          </a:bodyPr>
          <a:lstStyle/>
          <a:p>
            <a:pPr marL="0" indent="0">
              <a:lnSpc>
                <a:spcPct val="100000"/>
              </a:lnSpc>
              <a:buNone/>
            </a:pPr>
            <a:r>
              <a:rPr lang="nl-NL"/>
              <a:t>Pesten is het opzettelijk kwetsen, intimideren of belachelijk maken van een persoon. Pesten kan verschillende vormen aannemen zoals:</a:t>
            </a:r>
          </a:p>
          <a:p>
            <a:pPr marL="0" indent="0">
              <a:lnSpc>
                <a:spcPct val="100000"/>
              </a:lnSpc>
              <a:buNone/>
            </a:pPr>
            <a:endParaRPr lang="nl-NL"/>
          </a:p>
          <a:p>
            <a:pPr>
              <a:lnSpc>
                <a:spcPct val="100000"/>
              </a:lnSpc>
            </a:pPr>
            <a:r>
              <a:rPr lang="nl-NL"/>
              <a:t>Fysiek geweld;</a:t>
            </a:r>
          </a:p>
          <a:p>
            <a:pPr>
              <a:lnSpc>
                <a:spcPct val="100000"/>
              </a:lnSpc>
            </a:pPr>
            <a:r>
              <a:rPr lang="nl-NL"/>
              <a:t>Beledigingen;</a:t>
            </a:r>
          </a:p>
          <a:p>
            <a:pPr>
              <a:lnSpc>
                <a:spcPct val="100000"/>
              </a:lnSpc>
            </a:pPr>
            <a:r>
              <a:rPr lang="nl-NL"/>
              <a:t>Buitensluiten;</a:t>
            </a:r>
          </a:p>
          <a:p>
            <a:pPr>
              <a:lnSpc>
                <a:spcPct val="100000"/>
              </a:lnSpc>
            </a:pPr>
            <a:r>
              <a:rPr lang="nl-NL"/>
              <a:t>Roddelen;</a:t>
            </a:r>
          </a:p>
          <a:p>
            <a:pPr>
              <a:lnSpc>
                <a:spcPct val="100000"/>
              </a:lnSpc>
            </a:pPr>
            <a:r>
              <a:rPr lang="nl-NL"/>
              <a:t>Bedreigingen;</a:t>
            </a:r>
          </a:p>
          <a:p>
            <a:pPr>
              <a:lnSpc>
                <a:spcPct val="100000"/>
              </a:lnSpc>
            </a:pPr>
            <a:r>
              <a:rPr lang="nl-NL"/>
              <a:t>Chantage;</a:t>
            </a:r>
          </a:p>
          <a:p>
            <a:pPr>
              <a:lnSpc>
                <a:spcPct val="100000"/>
              </a:lnSpc>
            </a:pPr>
            <a:r>
              <a:rPr lang="nl-NL"/>
              <a:t>Verspreiden van geruchten.</a:t>
            </a:r>
          </a:p>
        </p:txBody>
      </p:sp>
      <p:grpSp>
        <p:nvGrpSpPr>
          <p:cNvPr id="4" name="Groep 3">
            <a:extLst>
              <a:ext uri="{FF2B5EF4-FFF2-40B4-BE49-F238E27FC236}">
                <a16:creationId xmlns:a16="http://schemas.microsoft.com/office/drawing/2014/main" id="{691B2D37-D9C0-1E5A-800E-0C403B625481}"/>
              </a:ext>
            </a:extLst>
          </p:cNvPr>
          <p:cNvGrpSpPr/>
          <p:nvPr/>
        </p:nvGrpSpPr>
        <p:grpSpPr>
          <a:xfrm>
            <a:off x="10797865" y="216623"/>
            <a:ext cx="1488169" cy="1409120"/>
            <a:chOff x="10797865" y="156784"/>
            <a:chExt cx="1488169" cy="1409120"/>
          </a:xfrm>
        </p:grpSpPr>
        <p:pic>
          <p:nvPicPr>
            <p:cNvPr id="5" name="Afbeelding 61">
              <a:extLst>
                <a:ext uri="{FF2B5EF4-FFF2-40B4-BE49-F238E27FC236}">
                  <a16:creationId xmlns:a16="http://schemas.microsoft.com/office/drawing/2014/main" id="{B2785205-BAA9-D440-D603-DD1B5F4E4DE4}"/>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DFE39E62-F97F-3A9C-5310-73A574E000BC}"/>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PSA</a:t>
              </a:r>
            </a:p>
          </p:txBody>
        </p:sp>
        <p:pic>
          <p:nvPicPr>
            <p:cNvPr id="7" name="Afbeelding 61">
              <a:extLst>
                <a:ext uri="{FF2B5EF4-FFF2-40B4-BE49-F238E27FC236}">
                  <a16:creationId xmlns:a16="http://schemas.microsoft.com/office/drawing/2014/main" id="{08F3E4E1-B75F-6FC3-EE71-6D5C6FFC1B74}"/>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9497" y="1261250"/>
              <a:ext cx="1394135" cy="304654"/>
            </a:xfrm>
            <a:prstGeom prst="rect">
              <a:avLst/>
            </a:prstGeom>
          </p:spPr>
        </p:pic>
        <p:sp>
          <p:nvSpPr>
            <p:cNvPr id="8" name="Tekstvak 7">
              <a:extLst>
                <a:ext uri="{FF2B5EF4-FFF2-40B4-BE49-F238E27FC236}">
                  <a16:creationId xmlns:a16="http://schemas.microsoft.com/office/drawing/2014/main" id="{55E6FC4D-37DE-6882-F98E-EE59DFC4C325}"/>
                </a:ext>
              </a:extLst>
            </p:cNvPr>
            <p:cNvSpPr txBox="1"/>
            <p:nvPr/>
          </p:nvSpPr>
          <p:spPr>
            <a:xfrm>
              <a:off x="10797865" y="1302564"/>
              <a:ext cx="1320139" cy="230832"/>
            </a:xfrm>
            <a:prstGeom prst="rect">
              <a:avLst/>
            </a:prstGeom>
            <a:noFill/>
          </p:spPr>
          <p:txBody>
            <a:bodyPr wrap="square" rtlCol="0">
              <a:spAutoFit/>
            </a:bodyPr>
            <a:lstStyle/>
            <a:p>
              <a:r>
                <a:rPr lang="nl-NL" sz="900" b="1">
                  <a:solidFill>
                    <a:schemeClr val="bg1"/>
                  </a:solidFill>
                  <a:latin typeface="Raleway" panose="020B0503030101060003"/>
                </a:rPr>
                <a:t>Pesten</a:t>
              </a:r>
            </a:p>
          </p:txBody>
        </p:sp>
      </p:grpSp>
      <p:pic>
        <p:nvPicPr>
          <p:cNvPr id="11" name="Afbeelding 61">
            <a:extLst>
              <a:ext uri="{FF2B5EF4-FFF2-40B4-BE49-F238E27FC236}">
                <a16:creationId xmlns:a16="http://schemas.microsoft.com/office/drawing/2014/main" id="{944A466E-F34F-903D-582C-4A17C5BB413C}"/>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573722"/>
            <a:ext cx="1394135" cy="304654"/>
          </a:xfrm>
          <a:prstGeom prst="rect">
            <a:avLst/>
          </a:prstGeom>
        </p:spPr>
      </p:pic>
      <p:sp>
        <p:nvSpPr>
          <p:cNvPr id="12" name="Tekstvak 11">
            <a:extLst>
              <a:ext uri="{FF2B5EF4-FFF2-40B4-BE49-F238E27FC236}">
                <a16:creationId xmlns:a16="http://schemas.microsoft.com/office/drawing/2014/main" id="{DAC32AD6-AA9E-64CC-2AA6-F6DA54687119}"/>
              </a:ext>
            </a:extLst>
          </p:cNvPr>
          <p:cNvSpPr txBox="1"/>
          <p:nvPr/>
        </p:nvSpPr>
        <p:spPr>
          <a:xfrm>
            <a:off x="10797865" y="610633"/>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Discriminatie</a:t>
            </a:r>
          </a:p>
        </p:txBody>
      </p:sp>
      <p:pic>
        <p:nvPicPr>
          <p:cNvPr id="14" name="Afbeelding 61">
            <a:extLst>
              <a:ext uri="{FF2B5EF4-FFF2-40B4-BE49-F238E27FC236}">
                <a16:creationId xmlns:a16="http://schemas.microsoft.com/office/drawing/2014/main" id="{2522938A-3A48-DC95-9511-A834CF23AC10}"/>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800195" y="928950"/>
            <a:ext cx="1394135" cy="304654"/>
          </a:xfrm>
          <a:prstGeom prst="rect">
            <a:avLst/>
          </a:prstGeom>
        </p:spPr>
      </p:pic>
      <p:sp>
        <p:nvSpPr>
          <p:cNvPr id="16" name="Tekstvak 15">
            <a:extLst>
              <a:ext uri="{FF2B5EF4-FFF2-40B4-BE49-F238E27FC236}">
                <a16:creationId xmlns:a16="http://schemas.microsoft.com/office/drawing/2014/main" id="{1B71E949-E8EF-A806-3C36-14BEFE627864}"/>
              </a:ext>
            </a:extLst>
          </p:cNvPr>
          <p:cNvSpPr txBox="1"/>
          <p:nvPr/>
        </p:nvSpPr>
        <p:spPr>
          <a:xfrm>
            <a:off x="10790669" y="970264"/>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Seksuele intimidatie</a:t>
            </a:r>
          </a:p>
        </p:txBody>
      </p:sp>
      <p:pic>
        <p:nvPicPr>
          <p:cNvPr id="19" name="Afbeelding 61">
            <a:extLst>
              <a:ext uri="{FF2B5EF4-FFF2-40B4-BE49-F238E27FC236}">
                <a16:creationId xmlns:a16="http://schemas.microsoft.com/office/drawing/2014/main" id="{BD383D1E-C21A-9187-473B-E03ECA6BCA6D}"/>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2645" y="1664081"/>
            <a:ext cx="1409719" cy="309806"/>
          </a:xfrm>
          <a:prstGeom prst="rect">
            <a:avLst/>
          </a:prstGeom>
        </p:spPr>
      </p:pic>
      <p:sp>
        <p:nvSpPr>
          <p:cNvPr id="20" name="Tekstvak 19">
            <a:extLst>
              <a:ext uri="{FF2B5EF4-FFF2-40B4-BE49-F238E27FC236}">
                <a16:creationId xmlns:a16="http://schemas.microsoft.com/office/drawing/2014/main" id="{79A971C8-4100-A3AF-C48A-B2ADB151A667}"/>
              </a:ext>
            </a:extLst>
          </p:cNvPr>
          <p:cNvSpPr txBox="1"/>
          <p:nvPr/>
        </p:nvSpPr>
        <p:spPr>
          <a:xfrm>
            <a:off x="10790670" y="1700931"/>
            <a:ext cx="1331843" cy="230832"/>
          </a:xfrm>
          <a:prstGeom prst="rect">
            <a:avLst/>
          </a:prstGeom>
          <a:noFill/>
        </p:spPr>
        <p:txBody>
          <a:bodyPr wrap="square" rtlCol="0">
            <a:spAutoFit/>
          </a:bodyPr>
          <a:lstStyle/>
          <a:p>
            <a:r>
              <a:rPr lang="nl-NL" sz="900" b="1">
                <a:solidFill>
                  <a:srgbClr val="43505E"/>
                </a:solidFill>
                <a:latin typeface="Raleway" panose="020B0503030101060003"/>
              </a:rPr>
              <a:t>Negatieve gevolgen</a:t>
            </a:r>
          </a:p>
        </p:txBody>
      </p:sp>
    </p:spTree>
    <p:custDataLst>
      <p:tags r:id="rId1"/>
    </p:custDataLst>
    <p:extLst>
      <p:ext uri="{BB962C8B-B14F-4D97-AF65-F5344CB8AC3E}">
        <p14:creationId xmlns:p14="http://schemas.microsoft.com/office/powerpoint/2010/main" val="2620191166"/>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423517" y="496966"/>
            <a:ext cx="8831015" cy="377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Koppel de volgende scenario’s aan het ongewenste gedrag:</a:t>
            </a: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4" name="Rechthoek 3">
            <a:extLst>
              <a:ext uri="{FF2B5EF4-FFF2-40B4-BE49-F238E27FC236}">
                <a16:creationId xmlns:a16="http://schemas.microsoft.com/office/drawing/2014/main" id="{C0810444-648F-9E18-346E-8B060190C453}"/>
              </a:ext>
            </a:extLst>
          </p:cNvPr>
          <p:cNvSpPr/>
          <p:nvPr/>
        </p:nvSpPr>
        <p:spPr>
          <a:xfrm>
            <a:off x="532563" y="1647930"/>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Agressie en geweld</a:t>
            </a:r>
          </a:p>
        </p:txBody>
      </p:sp>
      <p:sp>
        <p:nvSpPr>
          <p:cNvPr id="5" name="Rechthoek 4">
            <a:extLst>
              <a:ext uri="{FF2B5EF4-FFF2-40B4-BE49-F238E27FC236}">
                <a16:creationId xmlns:a16="http://schemas.microsoft.com/office/drawing/2014/main" id="{C4FABD35-C4DD-A36D-9260-050CF5F4EFA9}"/>
              </a:ext>
            </a:extLst>
          </p:cNvPr>
          <p:cNvSpPr/>
          <p:nvPr/>
        </p:nvSpPr>
        <p:spPr>
          <a:xfrm>
            <a:off x="532563" y="2702153"/>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Discriminatie</a:t>
            </a:r>
          </a:p>
        </p:txBody>
      </p:sp>
      <p:sp>
        <p:nvSpPr>
          <p:cNvPr id="6" name="Rechthoek 5">
            <a:extLst>
              <a:ext uri="{FF2B5EF4-FFF2-40B4-BE49-F238E27FC236}">
                <a16:creationId xmlns:a16="http://schemas.microsoft.com/office/drawing/2014/main" id="{6A7ACDB6-28C9-500D-244C-09A9149627A4}"/>
              </a:ext>
            </a:extLst>
          </p:cNvPr>
          <p:cNvSpPr/>
          <p:nvPr/>
        </p:nvSpPr>
        <p:spPr>
          <a:xfrm>
            <a:off x="532563" y="3821313"/>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Seksuele intimidatie</a:t>
            </a:r>
          </a:p>
        </p:txBody>
      </p:sp>
      <p:sp>
        <p:nvSpPr>
          <p:cNvPr id="7" name="Rechthoek 6">
            <a:extLst>
              <a:ext uri="{FF2B5EF4-FFF2-40B4-BE49-F238E27FC236}">
                <a16:creationId xmlns:a16="http://schemas.microsoft.com/office/drawing/2014/main" id="{1C0B93F5-2851-230E-CD9F-90E06445EB22}"/>
              </a:ext>
            </a:extLst>
          </p:cNvPr>
          <p:cNvSpPr/>
          <p:nvPr/>
        </p:nvSpPr>
        <p:spPr>
          <a:xfrm>
            <a:off x="532563" y="4940473"/>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Pesten</a:t>
            </a:r>
          </a:p>
        </p:txBody>
      </p:sp>
      <p:sp>
        <p:nvSpPr>
          <p:cNvPr id="8" name="Rechthoek 7">
            <a:extLst>
              <a:ext uri="{FF2B5EF4-FFF2-40B4-BE49-F238E27FC236}">
                <a16:creationId xmlns:a16="http://schemas.microsoft.com/office/drawing/2014/main" id="{CD2C4073-AF1C-5906-2779-7EF05E34BDB4}"/>
              </a:ext>
            </a:extLst>
          </p:cNvPr>
          <p:cNvSpPr/>
          <p:nvPr/>
        </p:nvSpPr>
        <p:spPr>
          <a:xfrm>
            <a:off x="6342185" y="1647930"/>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Een collega wordt niet betrokken bij projecten, omdat hij of zij op hetzelfde geslacht valt.</a:t>
            </a:r>
          </a:p>
        </p:txBody>
      </p:sp>
      <p:sp>
        <p:nvSpPr>
          <p:cNvPr id="10" name="Rechthoek 9">
            <a:extLst>
              <a:ext uri="{FF2B5EF4-FFF2-40B4-BE49-F238E27FC236}">
                <a16:creationId xmlns:a16="http://schemas.microsoft.com/office/drawing/2014/main" id="{FE7A82E0-FCFA-C49E-0F79-0A8BE3CAE24F}"/>
              </a:ext>
            </a:extLst>
          </p:cNvPr>
          <p:cNvSpPr/>
          <p:nvPr/>
        </p:nvSpPr>
        <p:spPr>
          <a:xfrm>
            <a:off x="6342184" y="2702153"/>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500">
                <a:solidFill>
                  <a:srgbClr val="43505E"/>
                </a:solidFill>
                <a:latin typeface="Raleway" panose="020B0503030101060003" pitchFamily="34" charset="0"/>
              </a:rPr>
              <a:t>Een bewoner is boos door de overlast die wordt veroorzaakt door de werkzaamheden. Hij dreigt jou en je collega’s in elkaar te slaan.</a:t>
            </a:r>
          </a:p>
        </p:txBody>
      </p:sp>
      <p:sp>
        <p:nvSpPr>
          <p:cNvPr id="11" name="Rechthoek 10">
            <a:extLst>
              <a:ext uri="{FF2B5EF4-FFF2-40B4-BE49-F238E27FC236}">
                <a16:creationId xmlns:a16="http://schemas.microsoft.com/office/drawing/2014/main" id="{FB216A57-A262-E40F-4D29-6F44C4D3287D}"/>
              </a:ext>
            </a:extLst>
          </p:cNvPr>
          <p:cNvSpPr/>
          <p:nvPr/>
        </p:nvSpPr>
        <p:spPr>
          <a:xfrm>
            <a:off x="6342183" y="3821313"/>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Er worden op de werkvloer steeds grapjes gemaakt ten koste van een ander.</a:t>
            </a:r>
          </a:p>
        </p:txBody>
      </p:sp>
      <p:sp>
        <p:nvSpPr>
          <p:cNvPr id="12" name="Rechthoek 11">
            <a:extLst>
              <a:ext uri="{FF2B5EF4-FFF2-40B4-BE49-F238E27FC236}">
                <a16:creationId xmlns:a16="http://schemas.microsoft.com/office/drawing/2014/main" id="{4D999D36-64C3-EA8F-87AF-8F0FFF639279}"/>
              </a:ext>
            </a:extLst>
          </p:cNvPr>
          <p:cNvSpPr/>
          <p:nvPr/>
        </p:nvSpPr>
        <p:spPr>
          <a:xfrm>
            <a:off x="6342183" y="4940473"/>
            <a:ext cx="5285433" cy="773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solidFill>
                  <a:srgbClr val="43505E"/>
                </a:solidFill>
                <a:latin typeface="Raleway" panose="020B0503030101060003" pitchFamily="34" charset="0"/>
              </a:rPr>
              <a:t>Jouw collega krijgt op de werkvloer steeds ongepaste en ongewenste opmerkingen.</a:t>
            </a:r>
          </a:p>
        </p:txBody>
      </p:sp>
    </p:spTree>
    <p:custDataLst>
      <p:tags r:id="rId1"/>
    </p:custDataLst>
    <p:extLst>
      <p:ext uri="{BB962C8B-B14F-4D97-AF65-F5344CB8AC3E}">
        <p14:creationId xmlns:p14="http://schemas.microsoft.com/office/powerpoint/2010/main" val="551989523"/>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Afbeelding 9">
            <a:extLst>
              <a:ext uri="{FF2B5EF4-FFF2-40B4-BE49-F238E27FC236}">
                <a16:creationId xmlns:a16="http://schemas.microsoft.com/office/drawing/2014/main" id="{0EF6FE4B-AC79-7C57-7E6E-3A5109AF9BC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84874" y="216623"/>
            <a:ext cx="3664251" cy="6424754"/>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Negatieve gevolgen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66981" y="1343861"/>
            <a:ext cx="7459947" cy="5760800"/>
          </a:xfrm>
        </p:spPr>
        <p:txBody>
          <a:bodyPr>
            <a:normAutofit/>
          </a:bodyPr>
          <a:lstStyle/>
          <a:p>
            <a:pPr marL="0" indent="0">
              <a:lnSpc>
                <a:spcPct val="100000"/>
              </a:lnSpc>
              <a:buNone/>
            </a:pPr>
            <a:r>
              <a:rPr lang="nl-NL"/>
              <a:t>Het is belangrijk om te beseffen dat jouw gedrag invloed heeft op het gedrag van anderen. Discriminatie, seksuele intimidatie, agressie, geweld (zowel verbaal als fysiek) en pesten kunnen zeer ernstige negatieve gevolgen hebben op iemands welzijn (zowel mentaal en fysiek).</a:t>
            </a:r>
          </a:p>
          <a:p>
            <a:pPr marL="0" indent="0">
              <a:lnSpc>
                <a:spcPct val="100000"/>
              </a:lnSpc>
              <a:buNone/>
            </a:pPr>
            <a:endParaRPr lang="nl-NL"/>
          </a:p>
          <a:p>
            <a:pPr>
              <a:lnSpc>
                <a:spcPct val="100000"/>
              </a:lnSpc>
            </a:pPr>
            <a:r>
              <a:rPr lang="nl-NL">
                <a:solidFill>
                  <a:srgbClr val="00B1EB"/>
                </a:solidFill>
                <a:latin typeface="Raleway ExtraBold" panose="020B0903030101060003" pitchFamily="34" charset="0"/>
              </a:rPr>
              <a:t>Emotionele problemen:</a:t>
            </a:r>
            <a:r>
              <a:rPr lang="nl-NL">
                <a:solidFill>
                  <a:srgbClr val="00B1EB"/>
                </a:solidFill>
              </a:rPr>
              <a:t> </a:t>
            </a:r>
            <a:r>
              <a:rPr lang="nl-NL"/>
              <a:t>Slachtoffers kunnen te maken krijgen met emotionele problemen, zoals angst, depressie, een laag zelfbeeld en gevoelens van hulpeloosheid en eenzaamheid;</a:t>
            </a:r>
          </a:p>
          <a:p>
            <a:pPr>
              <a:lnSpc>
                <a:spcPct val="100000"/>
              </a:lnSpc>
            </a:pPr>
            <a:r>
              <a:rPr lang="nl-NL">
                <a:solidFill>
                  <a:srgbClr val="00B1EB"/>
                </a:solidFill>
                <a:latin typeface="Raleway ExtraBold" panose="020B0903030101060003" pitchFamily="34" charset="0"/>
              </a:rPr>
              <a:t>Fysieke problemen: </a:t>
            </a:r>
            <a:r>
              <a:rPr lang="nl-NL"/>
              <a:t>ernstig letsel als gevolg van fysiek geweld. Ook kunnen slachtoffers last krijgen van slaapproblemen en eetstoornissen.</a:t>
            </a:r>
          </a:p>
          <a:p>
            <a:pPr>
              <a:lnSpc>
                <a:spcPct val="100000"/>
              </a:lnSpc>
            </a:pPr>
            <a:r>
              <a:rPr lang="nl-NL">
                <a:solidFill>
                  <a:srgbClr val="00B1EB"/>
                </a:solidFill>
                <a:latin typeface="Raleway ExtraBold" panose="020B0903030101060003" pitchFamily="34" charset="0"/>
              </a:rPr>
              <a:t>Zelfmoordneigingen:</a:t>
            </a:r>
            <a:r>
              <a:rPr lang="nl-NL">
                <a:latin typeface="Raleway ExtraBold" panose="020B0903030101060003" pitchFamily="34" charset="0"/>
              </a:rPr>
              <a:t> </a:t>
            </a:r>
            <a:r>
              <a:rPr lang="nl-NL"/>
              <a:t>Een van de ernstigste gevolgen is het verhoogde risico van zelfmoordgedachten bij slachtoffers. Het aantal zelfmoordpogingen in Nederland wordt geschat op 94.000 mensen als gevolg van bijvoorbeeld pesten. </a:t>
            </a:r>
          </a:p>
        </p:txBody>
      </p:sp>
      <p:grpSp>
        <p:nvGrpSpPr>
          <p:cNvPr id="4" name="Groep 3">
            <a:extLst>
              <a:ext uri="{FF2B5EF4-FFF2-40B4-BE49-F238E27FC236}">
                <a16:creationId xmlns:a16="http://schemas.microsoft.com/office/drawing/2014/main" id="{691B2D37-D9C0-1E5A-800E-0C403B625481}"/>
              </a:ext>
            </a:extLst>
          </p:cNvPr>
          <p:cNvGrpSpPr/>
          <p:nvPr/>
        </p:nvGrpSpPr>
        <p:grpSpPr>
          <a:xfrm>
            <a:off x="10797865" y="216623"/>
            <a:ext cx="1488169" cy="1409120"/>
            <a:chOff x="10797865" y="156784"/>
            <a:chExt cx="1488169" cy="1409120"/>
          </a:xfrm>
        </p:grpSpPr>
        <p:pic>
          <p:nvPicPr>
            <p:cNvPr id="5" name="Afbeelding 61">
              <a:extLst>
                <a:ext uri="{FF2B5EF4-FFF2-40B4-BE49-F238E27FC236}">
                  <a16:creationId xmlns:a16="http://schemas.microsoft.com/office/drawing/2014/main" id="{B2785205-BAA9-D440-D603-DD1B5F4E4DE4}"/>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DFE39E62-F97F-3A9C-5310-73A574E000BC}"/>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PSA</a:t>
              </a:r>
            </a:p>
          </p:txBody>
        </p:sp>
        <p:pic>
          <p:nvPicPr>
            <p:cNvPr id="7" name="Afbeelding 61">
              <a:extLst>
                <a:ext uri="{FF2B5EF4-FFF2-40B4-BE49-F238E27FC236}">
                  <a16:creationId xmlns:a16="http://schemas.microsoft.com/office/drawing/2014/main" id="{08F3E4E1-B75F-6FC3-EE71-6D5C6FFC1B74}"/>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9497" y="1261250"/>
              <a:ext cx="1394135" cy="304654"/>
            </a:xfrm>
            <a:prstGeom prst="rect">
              <a:avLst/>
            </a:prstGeom>
          </p:spPr>
        </p:pic>
        <p:sp>
          <p:nvSpPr>
            <p:cNvPr id="8" name="Tekstvak 7">
              <a:extLst>
                <a:ext uri="{FF2B5EF4-FFF2-40B4-BE49-F238E27FC236}">
                  <a16:creationId xmlns:a16="http://schemas.microsoft.com/office/drawing/2014/main" id="{55E6FC4D-37DE-6882-F98E-EE59DFC4C325}"/>
                </a:ext>
              </a:extLst>
            </p:cNvPr>
            <p:cNvSpPr txBox="1"/>
            <p:nvPr/>
          </p:nvSpPr>
          <p:spPr>
            <a:xfrm>
              <a:off x="10797865" y="1302564"/>
              <a:ext cx="1320139" cy="230832"/>
            </a:xfrm>
            <a:prstGeom prst="rect">
              <a:avLst/>
            </a:prstGeom>
            <a:noFill/>
          </p:spPr>
          <p:txBody>
            <a:bodyPr wrap="square" rtlCol="0">
              <a:spAutoFit/>
            </a:bodyPr>
            <a:lstStyle/>
            <a:p>
              <a:r>
                <a:rPr lang="nl-NL" sz="900" b="1">
                  <a:solidFill>
                    <a:srgbClr val="BFBFBF"/>
                  </a:solidFill>
                  <a:latin typeface="Raleway" panose="020B0503030101060003"/>
                </a:rPr>
                <a:t>Pesten</a:t>
              </a:r>
            </a:p>
          </p:txBody>
        </p:sp>
      </p:grpSp>
      <p:pic>
        <p:nvPicPr>
          <p:cNvPr id="11" name="Afbeelding 61">
            <a:extLst>
              <a:ext uri="{FF2B5EF4-FFF2-40B4-BE49-F238E27FC236}">
                <a16:creationId xmlns:a16="http://schemas.microsoft.com/office/drawing/2014/main" id="{944A466E-F34F-903D-582C-4A17C5BB413C}"/>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573722"/>
            <a:ext cx="1394135" cy="304654"/>
          </a:xfrm>
          <a:prstGeom prst="rect">
            <a:avLst/>
          </a:prstGeom>
        </p:spPr>
      </p:pic>
      <p:sp>
        <p:nvSpPr>
          <p:cNvPr id="12" name="Tekstvak 11">
            <a:extLst>
              <a:ext uri="{FF2B5EF4-FFF2-40B4-BE49-F238E27FC236}">
                <a16:creationId xmlns:a16="http://schemas.microsoft.com/office/drawing/2014/main" id="{DAC32AD6-AA9E-64CC-2AA6-F6DA54687119}"/>
              </a:ext>
            </a:extLst>
          </p:cNvPr>
          <p:cNvSpPr txBox="1"/>
          <p:nvPr/>
        </p:nvSpPr>
        <p:spPr>
          <a:xfrm>
            <a:off x="10797865" y="610633"/>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Discriminatie</a:t>
            </a:r>
          </a:p>
        </p:txBody>
      </p:sp>
      <p:pic>
        <p:nvPicPr>
          <p:cNvPr id="14" name="Afbeelding 61">
            <a:extLst>
              <a:ext uri="{FF2B5EF4-FFF2-40B4-BE49-F238E27FC236}">
                <a16:creationId xmlns:a16="http://schemas.microsoft.com/office/drawing/2014/main" id="{2522938A-3A48-DC95-9511-A834CF23AC10}"/>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800195" y="928950"/>
            <a:ext cx="1394135" cy="304654"/>
          </a:xfrm>
          <a:prstGeom prst="rect">
            <a:avLst/>
          </a:prstGeom>
        </p:spPr>
      </p:pic>
      <p:sp>
        <p:nvSpPr>
          <p:cNvPr id="16" name="Tekstvak 15">
            <a:extLst>
              <a:ext uri="{FF2B5EF4-FFF2-40B4-BE49-F238E27FC236}">
                <a16:creationId xmlns:a16="http://schemas.microsoft.com/office/drawing/2014/main" id="{1B71E949-E8EF-A806-3C36-14BEFE627864}"/>
              </a:ext>
            </a:extLst>
          </p:cNvPr>
          <p:cNvSpPr txBox="1"/>
          <p:nvPr/>
        </p:nvSpPr>
        <p:spPr>
          <a:xfrm>
            <a:off x="10790669" y="970264"/>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Seksuele intimidatie</a:t>
            </a:r>
          </a:p>
        </p:txBody>
      </p:sp>
      <p:pic>
        <p:nvPicPr>
          <p:cNvPr id="19" name="Afbeelding 61">
            <a:extLst>
              <a:ext uri="{FF2B5EF4-FFF2-40B4-BE49-F238E27FC236}">
                <a16:creationId xmlns:a16="http://schemas.microsoft.com/office/drawing/2014/main" id="{BD383D1E-C21A-9187-473B-E03ECA6BCA6D}"/>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78436" y="1664081"/>
            <a:ext cx="1409719" cy="309806"/>
          </a:xfrm>
          <a:prstGeom prst="rect">
            <a:avLst/>
          </a:prstGeom>
        </p:spPr>
      </p:pic>
      <p:sp>
        <p:nvSpPr>
          <p:cNvPr id="20" name="Tekstvak 19">
            <a:extLst>
              <a:ext uri="{FF2B5EF4-FFF2-40B4-BE49-F238E27FC236}">
                <a16:creationId xmlns:a16="http://schemas.microsoft.com/office/drawing/2014/main" id="{79A971C8-4100-A3AF-C48A-B2ADB151A667}"/>
              </a:ext>
            </a:extLst>
          </p:cNvPr>
          <p:cNvSpPr txBox="1"/>
          <p:nvPr/>
        </p:nvSpPr>
        <p:spPr>
          <a:xfrm>
            <a:off x="10790670" y="1700931"/>
            <a:ext cx="1331843" cy="230832"/>
          </a:xfrm>
          <a:prstGeom prst="rect">
            <a:avLst/>
          </a:prstGeom>
          <a:noFill/>
        </p:spPr>
        <p:txBody>
          <a:bodyPr wrap="square" rtlCol="0">
            <a:spAutoFit/>
          </a:bodyPr>
          <a:lstStyle/>
          <a:p>
            <a:r>
              <a:rPr lang="nl-NL" sz="900" b="1">
                <a:solidFill>
                  <a:schemeClr val="bg1"/>
                </a:solidFill>
                <a:latin typeface="Raleway" panose="020B0503030101060003"/>
              </a:rPr>
              <a:t>Negatieve gevolgen</a:t>
            </a:r>
          </a:p>
        </p:txBody>
      </p:sp>
    </p:spTree>
    <p:custDataLst>
      <p:tags r:id="rId1"/>
    </p:custDataLst>
    <p:extLst>
      <p:ext uri="{BB962C8B-B14F-4D97-AF65-F5344CB8AC3E}">
        <p14:creationId xmlns:p14="http://schemas.microsoft.com/office/powerpoint/2010/main" val="41993798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75917" y="800839"/>
            <a:ext cx="11050026" cy="175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is belangrijk om te beseffen dat jouw gedrag                                heeft op het gedrag van anderen. Er hangen                                aan het ondervinden van ongewenst gedrag en dit kan ernstige                                  met zich meebrengen. Angst, depressie en een laag zelfbeeld zijn voorbeelden van                                  . Het is belangrijk tijdig naar                                 te gaan voordat jouw</a:t>
            </a:r>
          </a:p>
          <a:p>
            <a:pPr marL="0" marR="0" lvl="0" indent="0" algn="l" defTabSz="914400" rtl="0" eaLnBrk="0" fontAlgn="base" latinLnBrk="0" hangingPunct="0">
              <a:lnSpc>
                <a:spcPct val="200000"/>
              </a:lnSpc>
              <a:spcBef>
                <a:spcPct val="0"/>
              </a:spcBef>
              <a:spcAft>
                <a:spcPct val="0"/>
              </a:spcAft>
              <a:buClrTx/>
              <a:buSzTx/>
              <a:buFontTx/>
              <a:buNone/>
              <a:tabLst/>
            </a:pP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                                en fysieke welzijn er onder lijdt.</a:t>
            </a:r>
            <a:endParaRPr kumimoji="0" lang="nl-NL" altLang="nl-NL" sz="1400" i="0" u="none" strike="noStrike" cap="none" normalizeH="0" baseline="0" dirty="0">
              <a:ln>
                <a:noFill/>
              </a:ln>
              <a:solidFill>
                <a:srgbClr val="43505E"/>
              </a:solidFill>
              <a:effectLst/>
              <a:latin typeface="Raleway" panose="020B0503030101060003" pitchFamily="34" charset="0"/>
            </a:endParaRPr>
          </a:p>
        </p:txBody>
      </p:sp>
      <p:sp>
        <p:nvSpPr>
          <p:cNvPr id="9" name="Rectangle 3">
            <a:extLst>
              <a:ext uri="{FF2B5EF4-FFF2-40B4-BE49-F238E27FC236}">
                <a16:creationId xmlns:a16="http://schemas.microsoft.com/office/drawing/2014/main" id="{9D63A716-968C-26AE-F6E0-FF14B447A7F5}"/>
              </a:ext>
            </a:extLst>
          </p:cNvPr>
          <p:cNvSpPr>
            <a:spLocks noChangeArrowheads="1"/>
          </p:cNvSpPr>
          <p:nvPr/>
        </p:nvSpPr>
        <p:spPr bwMode="auto">
          <a:xfrm>
            <a:off x="575917" y="429552"/>
            <a:ext cx="8831015" cy="377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Sleep de woorden naar hun juiste plek.</a:t>
            </a: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13" name="Rechthoek 12">
            <a:extLst>
              <a:ext uri="{FF2B5EF4-FFF2-40B4-BE49-F238E27FC236}">
                <a16:creationId xmlns:a16="http://schemas.microsoft.com/office/drawing/2014/main" id="{43D0290C-B9B2-1525-C31F-AFD0F3F02C7D}"/>
              </a:ext>
            </a:extLst>
          </p:cNvPr>
          <p:cNvSpPr/>
          <p:nvPr/>
        </p:nvSpPr>
        <p:spPr>
          <a:xfrm>
            <a:off x="4712677" y="969705"/>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Rechthoek 13">
            <a:extLst>
              <a:ext uri="{FF2B5EF4-FFF2-40B4-BE49-F238E27FC236}">
                <a16:creationId xmlns:a16="http://schemas.microsoft.com/office/drawing/2014/main" id="{4F93DBC9-A1DE-065D-8FB1-7A16CF03ADC3}"/>
              </a:ext>
            </a:extLst>
          </p:cNvPr>
          <p:cNvSpPr/>
          <p:nvPr/>
        </p:nvSpPr>
        <p:spPr>
          <a:xfrm>
            <a:off x="9833987" y="969704"/>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5" name="Rechthoek 14">
            <a:extLst>
              <a:ext uri="{FF2B5EF4-FFF2-40B4-BE49-F238E27FC236}">
                <a16:creationId xmlns:a16="http://schemas.microsoft.com/office/drawing/2014/main" id="{5AEB63DC-A6C0-45F5-2CDA-1F3D762CE010}"/>
              </a:ext>
            </a:extLst>
          </p:cNvPr>
          <p:cNvSpPr/>
          <p:nvPr/>
        </p:nvSpPr>
        <p:spPr>
          <a:xfrm>
            <a:off x="5950110" y="1387865"/>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6" name="Rechthoek 15">
            <a:extLst>
              <a:ext uri="{FF2B5EF4-FFF2-40B4-BE49-F238E27FC236}">
                <a16:creationId xmlns:a16="http://schemas.microsoft.com/office/drawing/2014/main" id="{BF77DDD4-C29E-85DF-1E84-BF1B1B8309B2}"/>
              </a:ext>
            </a:extLst>
          </p:cNvPr>
          <p:cNvSpPr/>
          <p:nvPr/>
        </p:nvSpPr>
        <p:spPr>
          <a:xfrm>
            <a:off x="3688488" y="176083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7" name="Rechthoek 16">
            <a:extLst>
              <a:ext uri="{FF2B5EF4-FFF2-40B4-BE49-F238E27FC236}">
                <a16:creationId xmlns:a16="http://schemas.microsoft.com/office/drawing/2014/main" id="{CDD182EB-EEDE-6F42-F4BD-55E7EC73DBC7}"/>
              </a:ext>
            </a:extLst>
          </p:cNvPr>
          <p:cNvSpPr/>
          <p:nvPr/>
        </p:nvSpPr>
        <p:spPr>
          <a:xfrm>
            <a:off x="7492720" y="176083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8" name="Rechthoek 17">
            <a:extLst>
              <a:ext uri="{FF2B5EF4-FFF2-40B4-BE49-F238E27FC236}">
                <a16:creationId xmlns:a16="http://schemas.microsoft.com/office/drawing/2014/main" id="{45E7EF8F-D57D-A48B-D741-E4D8544C0E21}"/>
              </a:ext>
            </a:extLst>
          </p:cNvPr>
          <p:cNvSpPr/>
          <p:nvPr/>
        </p:nvSpPr>
        <p:spPr>
          <a:xfrm>
            <a:off x="666352" y="2162497"/>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9" name="Rechthoek 18">
            <a:extLst>
              <a:ext uri="{FF2B5EF4-FFF2-40B4-BE49-F238E27FC236}">
                <a16:creationId xmlns:a16="http://schemas.microsoft.com/office/drawing/2014/main" id="{85B8A70B-7AB4-260A-D3A2-490BAD7B4821}"/>
              </a:ext>
            </a:extLst>
          </p:cNvPr>
          <p:cNvSpPr/>
          <p:nvPr/>
        </p:nvSpPr>
        <p:spPr>
          <a:xfrm>
            <a:off x="575917" y="3880764"/>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de vertrouwenspersoon</a:t>
            </a:r>
          </a:p>
        </p:txBody>
      </p:sp>
      <p:sp>
        <p:nvSpPr>
          <p:cNvPr id="20" name="Rechthoek 19">
            <a:extLst>
              <a:ext uri="{FF2B5EF4-FFF2-40B4-BE49-F238E27FC236}">
                <a16:creationId xmlns:a16="http://schemas.microsoft.com/office/drawing/2014/main" id="{BDA90BD5-6977-538B-45D0-647959BCD72E}"/>
              </a:ext>
            </a:extLst>
          </p:cNvPr>
          <p:cNvSpPr/>
          <p:nvPr/>
        </p:nvSpPr>
        <p:spPr>
          <a:xfrm>
            <a:off x="4662433" y="4943392"/>
            <a:ext cx="1547448"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fysieke problemen</a:t>
            </a:r>
          </a:p>
        </p:txBody>
      </p:sp>
      <p:sp>
        <p:nvSpPr>
          <p:cNvPr id="21" name="Rechthoek 20">
            <a:extLst>
              <a:ext uri="{FF2B5EF4-FFF2-40B4-BE49-F238E27FC236}">
                <a16:creationId xmlns:a16="http://schemas.microsoft.com/office/drawing/2014/main" id="{80DEA664-A96E-BA56-8CBE-6D7E3234193A}"/>
              </a:ext>
            </a:extLst>
          </p:cNvPr>
          <p:cNvSpPr/>
          <p:nvPr/>
        </p:nvSpPr>
        <p:spPr>
          <a:xfrm>
            <a:off x="2858754" y="4950591"/>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gevolgen</a:t>
            </a:r>
          </a:p>
        </p:txBody>
      </p:sp>
      <p:sp>
        <p:nvSpPr>
          <p:cNvPr id="22" name="Rechthoek 21">
            <a:extLst>
              <a:ext uri="{FF2B5EF4-FFF2-40B4-BE49-F238E27FC236}">
                <a16:creationId xmlns:a16="http://schemas.microsoft.com/office/drawing/2014/main" id="{FE106FA4-6B63-92D0-E47B-321BF38B406D}"/>
              </a:ext>
            </a:extLst>
          </p:cNvPr>
          <p:cNvSpPr/>
          <p:nvPr/>
        </p:nvSpPr>
        <p:spPr>
          <a:xfrm>
            <a:off x="575917" y="4950592"/>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zelfmoordneigingen</a:t>
            </a:r>
          </a:p>
        </p:txBody>
      </p:sp>
      <p:sp>
        <p:nvSpPr>
          <p:cNvPr id="23" name="Rechthoek 22">
            <a:extLst>
              <a:ext uri="{FF2B5EF4-FFF2-40B4-BE49-F238E27FC236}">
                <a16:creationId xmlns:a16="http://schemas.microsoft.com/office/drawing/2014/main" id="{844080FD-6EED-1A4E-6E96-46C1CEF1AD3E}"/>
              </a:ext>
            </a:extLst>
          </p:cNvPr>
          <p:cNvSpPr/>
          <p:nvPr/>
        </p:nvSpPr>
        <p:spPr>
          <a:xfrm>
            <a:off x="6462762" y="4415677"/>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invloed</a:t>
            </a:r>
          </a:p>
        </p:txBody>
      </p:sp>
      <p:sp>
        <p:nvSpPr>
          <p:cNvPr id="24" name="Rechthoek 23">
            <a:extLst>
              <a:ext uri="{FF2B5EF4-FFF2-40B4-BE49-F238E27FC236}">
                <a16:creationId xmlns:a16="http://schemas.microsoft.com/office/drawing/2014/main" id="{B60D54F9-E53C-79A9-9EB2-DE898CCB982E}"/>
              </a:ext>
            </a:extLst>
          </p:cNvPr>
          <p:cNvSpPr/>
          <p:nvPr/>
        </p:nvSpPr>
        <p:spPr>
          <a:xfrm>
            <a:off x="4662433" y="441567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een collega</a:t>
            </a:r>
          </a:p>
        </p:txBody>
      </p:sp>
      <p:sp>
        <p:nvSpPr>
          <p:cNvPr id="25" name="Rechthoek 24">
            <a:extLst>
              <a:ext uri="{FF2B5EF4-FFF2-40B4-BE49-F238E27FC236}">
                <a16:creationId xmlns:a16="http://schemas.microsoft.com/office/drawing/2014/main" id="{6733E1C9-0090-FEFF-292C-2CD8234EB79C}"/>
              </a:ext>
            </a:extLst>
          </p:cNvPr>
          <p:cNvSpPr/>
          <p:nvPr/>
        </p:nvSpPr>
        <p:spPr>
          <a:xfrm>
            <a:off x="2858755" y="441567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noodsituaties</a:t>
            </a:r>
          </a:p>
        </p:txBody>
      </p:sp>
      <p:sp>
        <p:nvSpPr>
          <p:cNvPr id="26" name="Rechthoek 25">
            <a:extLst>
              <a:ext uri="{FF2B5EF4-FFF2-40B4-BE49-F238E27FC236}">
                <a16:creationId xmlns:a16="http://schemas.microsoft.com/office/drawing/2014/main" id="{095AA26F-D8BB-3F4E-ECC7-EDA8D791A62B}"/>
              </a:ext>
            </a:extLst>
          </p:cNvPr>
          <p:cNvSpPr/>
          <p:nvPr/>
        </p:nvSpPr>
        <p:spPr>
          <a:xfrm>
            <a:off x="575917" y="4415678"/>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emotionele problemen</a:t>
            </a:r>
          </a:p>
        </p:txBody>
      </p:sp>
      <p:sp>
        <p:nvSpPr>
          <p:cNvPr id="27" name="Rechthoek 26">
            <a:extLst>
              <a:ext uri="{FF2B5EF4-FFF2-40B4-BE49-F238E27FC236}">
                <a16:creationId xmlns:a16="http://schemas.microsoft.com/office/drawing/2014/main" id="{436329E0-39DF-E43F-6E2B-8DDCBD6B62B7}"/>
              </a:ext>
            </a:extLst>
          </p:cNvPr>
          <p:cNvSpPr/>
          <p:nvPr/>
        </p:nvSpPr>
        <p:spPr>
          <a:xfrm>
            <a:off x="6466113" y="388076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mentale</a:t>
            </a:r>
          </a:p>
        </p:txBody>
      </p:sp>
      <p:sp>
        <p:nvSpPr>
          <p:cNvPr id="28" name="Rechthoek 27">
            <a:extLst>
              <a:ext uri="{FF2B5EF4-FFF2-40B4-BE49-F238E27FC236}">
                <a16:creationId xmlns:a16="http://schemas.microsoft.com/office/drawing/2014/main" id="{C893A586-51EB-C535-E7B8-63E36860AA38}"/>
              </a:ext>
            </a:extLst>
          </p:cNvPr>
          <p:cNvSpPr/>
          <p:nvPr/>
        </p:nvSpPr>
        <p:spPr>
          <a:xfrm>
            <a:off x="4662434" y="388076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risico’s</a:t>
            </a:r>
          </a:p>
        </p:txBody>
      </p:sp>
      <p:sp>
        <p:nvSpPr>
          <p:cNvPr id="29" name="Rechthoek 28">
            <a:extLst>
              <a:ext uri="{FF2B5EF4-FFF2-40B4-BE49-F238E27FC236}">
                <a16:creationId xmlns:a16="http://schemas.microsoft.com/office/drawing/2014/main" id="{23C2D0D1-13E3-9AB2-EEB5-064F12B41EC3}"/>
              </a:ext>
            </a:extLst>
          </p:cNvPr>
          <p:cNvSpPr/>
          <p:nvPr/>
        </p:nvSpPr>
        <p:spPr>
          <a:xfrm>
            <a:off x="2858755" y="388076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negatieve</a:t>
            </a:r>
          </a:p>
        </p:txBody>
      </p:sp>
      <p:pic>
        <p:nvPicPr>
          <p:cNvPr id="30" name="Picture 2">
            <a:extLst>
              <a:ext uri="{FF2B5EF4-FFF2-40B4-BE49-F238E27FC236}">
                <a16:creationId xmlns:a16="http://schemas.microsoft.com/office/drawing/2014/main" id="{C3541190-FEF0-932E-6403-93415C7E336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352981" y="3109361"/>
            <a:ext cx="3427576" cy="239336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a:latin typeface="Raleway" panose="020B0503030101060003" pitchFamily="34" charset="0"/>
              </a:rPr>
              <a:t>Voorkomen, herkennen &amp; melden</a:t>
            </a:r>
          </a:p>
        </p:txBody>
      </p:sp>
    </p:spTree>
    <p:custDataLst>
      <p:tags r:id="rId1"/>
    </p:custDataLst>
    <p:extLst>
      <p:ext uri="{BB962C8B-B14F-4D97-AF65-F5344CB8AC3E}">
        <p14:creationId xmlns:p14="http://schemas.microsoft.com/office/powerpoint/2010/main" val="351705555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INTERACTION_SHAPE0">
            <a:extLst>
              <a:ext uri="{FF2B5EF4-FFF2-40B4-BE49-F238E27FC236}">
                <a16:creationId xmlns:a16="http://schemas.microsoft.com/office/drawing/2014/main" id="{3D21C14B-1733-5D92-0468-A5EAF21C316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a:extLst>
              <a:ext uri="{FF2B5EF4-FFF2-40B4-BE49-F238E27FC236}">
                <a16:creationId xmlns:a16="http://schemas.microsoft.com/office/drawing/2014/main" id="{D2BC6D6B-1A71-6DBA-1661-03BD04658058}"/>
              </a:ext>
            </a:extLst>
          </p:cNvPr>
          <p:cNvSpPr txBox="1"/>
          <p:nvPr/>
        </p:nvSpPr>
        <p:spPr>
          <a:xfrm>
            <a:off x="226157" y="167434"/>
            <a:ext cx="7380445" cy="523220"/>
          </a:xfrm>
          <a:prstGeom prst="rect">
            <a:avLst/>
          </a:prstGeom>
          <a:noFill/>
        </p:spPr>
        <p:txBody>
          <a:bodyPr wrap="square">
            <a:spAutoFit/>
          </a:bodyPr>
          <a:lstStyle/>
          <a:p>
            <a:pPr marL="0" indent="0">
              <a:lnSpc>
                <a:spcPct val="100000"/>
              </a:lnSpc>
              <a:buNone/>
            </a:pPr>
            <a:r>
              <a:rPr lang="nl-NL" sz="2800" b="1">
                <a:solidFill>
                  <a:srgbClr val="43505E"/>
                </a:solidFill>
                <a:latin typeface="Futura T" panose="020B0800000000000000"/>
                <a:ea typeface="Open Sans Light" panose="020B0306030504020204" pitchFamily="34" charset="0"/>
                <a:cs typeface="Open Sans Light" panose="020B0306030504020204" pitchFamily="34" charset="0"/>
              </a:rPr>
              <a:t>Voorkomen, herkennen en melden</a:t>
            </a:r>
            <a:endParaRPr lang="nl-NL" sz="2800" b="1">
              <a:solidFill>
                <a:srgbClr val="43505E"/>
              </a:solidFill>
              <a:latin typeface="Futura T" panose="020B0800000000000000"/>
            </a:endParaRPr>
          </a:p>
        </p:txBody>
      </p:sp>
      <p:sp>
        <p:nvSpPr>
          <p:cNvPr id="4" name="Tekstvak 3">
            <a:extLst>
              <a:ext uri="{FF2B5EF4-FFF2-40B4-BE49-F238E27FC236}">
                <a16:creationId xmlns:a16="http://schemas.microsoft.com/office/drawing/2014/main" id="{171A492C-9694-31E2-B7A3-D06A0E33A185}"/>
              </a:ext>
            </a:extLst>
          </p:cNvPr>
          <p:cNvSpPr txBox="1"/>
          <p:nvPr/>
        </p:nvSpPr>
        <p:spPr>
          <a:xfrm>
            <a:off x="361437" y="858087"/>
            <a:ext cx="3712796" cy="3066352"/>
          </a:xfrm>
          <a:prstGeom prst="rect">
            <a:avLst/>
          </a:prstGeom>
          <a:noFill/>
        </p:spPr>
        <p:txBody>
          <a:bodyPr wrap="square">
            <a:spAutoFit/>
          </a:bodyPr>
          <a:lstStyle/>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Voorkomen, herkennen en melden</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de ernstige gevolgen te minimaliseren, is het belangrijk dat je baas en je collega’s deze omstandigheden voorkomen, herkennen, melden en oplossen. Hoe kunnen deze ernstige gevolgen voorkomen en opgelost worden?</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Bespreek de negatieve gevolgen;</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duidelijk wat voor invloed bepaald gedrag kan hebben op iemands welzijn;</a:t>
            </a:r>
          </a:p>
          <a:p>
            <a:pPr marL="342900" lvl="0" indent="-342900">
              <a:lnSpc>
                <a:spcPct val="107000"/>
              </a:lnSpc>
              <a:spcAft>
                <a:spcPts val="800"/>
              </a:spcAft>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Bespreek de negatieve gevolgen voor personen die ongewenst gedrag (pesten, intimideren enzovoort) vertonen. </a:t>
            </a:r>
          </a:p>
        </p:txBody>
      </p:sp>
      <p:sp>
        <p:nvSpPr>
          <p:cNvPr id="9" name="Tekstvak 8">
            <a:extLst>
              <a:ext uri="{FF2B5EF4-FFF2-40B4-BE49-F238E27FC236}">
                <a16:creationId xmlns:a16="http://schemas.microsoft.com/office/drawing/2014/main" id="{6EDB1D87-1B3E-709C-A1FF-71DBB40C7A63}"/>
              </a:ext>
            </a:extLst>
          </p:cNvPr>
          <p:cNvSpPr txBox="1"/>
          <p:nvPr/>
        </p:nvSpPr>
        <p:spPr>
          <a:xfrm>
            <a:off x="4564445" y="858087"/>
            <a:ext cx="3600518" cy="5831083"/>
          </a:xfrm>
          <a:prstGeom prst="rect">
            <a:avLst/>
          </a:prstGeom>
          <a:noFill/>
        </p:spPr>
        <p:txBody>
          <a:bodyPr wrap="square">
            <a:spAutoFit/>
          </a:bodyPr>
          <a:lstStyle/>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slachtoffer</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Herkennen van het slachtoffer:</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slachtoffer maakt zich klein;</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Kijkt weg;</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Vermijdt situaties;</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Kruipt in zijn schulp;</a:t>
            </a:r>
          </a:p>
          <a:p>
            <a:pPr marL="342900" lvl="0" indent="-342900">
              <a:lnSpc>
                <a:spcPct val="107000"/>
              </a:lnSpc>
              <a:spcAft>
                <a:spcPts val="800"/>
              </a:spcAft>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Staat buiten de groep.</a:t>
            </a:r>
          </a:p>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Wat te doen als je slachtoffer bent?</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Trek een grens;</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Leg de situatie vast en zoek hulp;</a:t>
            </a:r>
          </a:p>
          <a:p>
            <a:pPr marL="342900" lvl="0" indent="-342900">
              <a:lnSpc>
                <a:spcPct val="107000"/>
              </a:lnSpc>
              <a:spcAft>
                <a:spcPts val="800"/>
              </a:spcAft>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een melding van het ongewenste gedrag van anderen.</a:t>
            </a:r>
          </a:p>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Ik zie dat een van mijn collega’s slachtoffer is, wat moet ik doen?</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Spreek de </a:t>
            </a:r>
            <a:r>
              <a:rPr lang="nl-NL" sz="1300" kern="100" err="1">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pester</a:t>
            </a: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aan op zijn/haar gedrag;</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een melding van het ongewenste gedrag (eventueel bij de vertrouwenspersoon);</a:t>
            </a:r>
          </a:p>
          <a:p>
            <a:pPr marL="342900" lvl="0" indent="-342900">
              <a:lnSpc>
                <a:spcPct val="107000"/>
              </a:lnSpc>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Steun de gepeste medewerker;</a:t>
            </a:r>
          </a:p>
          <a:p>
            <a:pPr marL="342900" lvl="0" indent="-342900">
              <a:lnSpc>
                <a:spcPct val="107000"/>
              </a:lnSpc>
              <a:spcAft>
                <a:spcPts val="800"/>
              </a:spcAft>
              <a:buFont typeface="Symbol" panose="05050102010706020507" pitchFamily="18" charset="2"/>
              <a:buChar char=""/>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Houd in de gaten of het ongewenste gedrag stopt. Peil ook bij het slachtoffer of het ongewenste gedrag daadwerkelijk is gestopt.</a:t>
            </a:r>
          </a:p>
        </p:txBody>
      </p:sp>
      <p:sp>
        <p:nvSpPr>
          <p:cNvPr id="6" name="Tekstvak 5">
            <a:extLst>
              <a:ext uri="{FF2B5EF4-FFF2-40B4-BE49-F238E27FC236}">
                <a16:creationId xmlns:a16="http://schemas.microsoft.com/office/drawing/2014/main" id="{B770DEF6-E709-2EC3-EAA9-91AED236A476}"/>
              </a:ext>
            </a:extLst>
          </p:cNvPr>
          <p:cNvSpPr txBox="1"/>
          <p:nvPr/>
        </p:nvSpPr>
        <p:spPr>
          <a:xfrm>
            <a:off x="8526400" y="523764"/>
            <a:ext cx="3304163" cy="6165406"/>
          </a:xfrm>
          <a:prstGeom prst="rect">
            <a:avLst/>
          </a:prstGeom>
          <a:noFill/>
        </p:spPr>
        <p:txBody>
          <a:bodyPr wrap="square">
            <a:spAutoFit/>
          </a:bodyPr>
          <a:lstStyle/>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Melden</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Ongewenst gedrag kan gemeld worden bij de vertrouwenspersoon. Er dient een vertrouwenspersoon te worden aangesteld waarbij iedereen terecht kan. Een vertrouwenspersoon behandelt meldingen vertrouwelijk. Dit wil zeggen dat er pas wat met de melding wordt gedaan als degene die de melding gemaakt heeft het hiermee eens is. De werknemer bepaalt dus of de melding wordt behandeld. </a:t>
            </a:r>
          </a:p>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vertrouwenspersoon is toegankelijk voor iedereen en vormt geen oordeel over de melding. Ook doet de vertrouwenspersoon geen waarheidsonderzoek. Hij of zij ondersteunt de medewerker bij de klachten die worden ervaren door het ongewenste gedrag en helpt (met toestemming) een oplossing te vinden.</a:t>
            </a:r>
          </a:p>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vertrouwenspersoon kan binnen het bedrijf of extern geregeld zijn. Via SUSAG kan van een externe vertrouwenspersoon voor de branche gebruik gemaakt worden. Zie hiervoor de website van SUSAG.</a:t>
            </a:r>
          </a:p>
        </p:txBody>
      </p:sp>
      <p:pic>
        <p:nvPicPr>
          <p:cNvPr id="8" name="Afbeelding 7" descr="Afbeelding met kleding, persoon, Menselijk gezicht, vrouw&#10;&#10;Automatisch gegenereerde beschrijving">
            <a:extLst>
              <a:ext uri="{FF2B5EF4-FFF2-40B4-BE49-F238E27FC236}">
                <a16:creationId xmlns:a16="http://schemas.microsoft.com/office/drawing/2014/main" id="{ABF623DD-5E06-2E28-1473-4315D76718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9907" y="4358438"/>
            <a:ext cx="2395855" cy="1641475"/>
          </a:xfrm>
          <a:prstGeom prst="rect">
            <a:avLst/>
          </a:prstGeom>
        </p:spPr>
      </p:pic>
    </p:spTree>
    <p:custDataLst>
      <p:tags r:id="rId1"/>
    </p:custDataLst>
    <p:extLst>
      <p:ext uri="{BB962C8B-B14F-4D97-AF65-F5344CB8AC3E}">
        <p14:creationId xmlns:p14="http://schemas.microsoft.com/office/powerpoint/2010/main" val="391454848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SPRING_QUIZ_SHAPE0">
            <a:extLst>
              <a:ext uri="{FF2B5EF4-FFF2-40B4-BE49-F238E27FC236}">
                <a16:creationId xmlns:a16="http://schemas.microsoft.com/office/drawing/2014/main" id="{CB8F1ABC-B772-08DC-E374-188C15A2447C}"/>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Rechthoek: afgeronde hoeken 3">
            <a:extLst>
              <a:ext uri="{FF2B5EF4-FFF2-40B4-BE49-F238E27FC236}">
                <a16:creationId xmlns:a16="http://schemas.microsoft.com/office/drawing/2014/main" id="{B1FFF672-4974-00CD-AC08-B1092838E66A}"/>
              </a:ext>
            </a:extLst>
          </p:cNvPr>
          <p:cNvSpPr/>
          <p:nvPr/>
        </p:nvSpPr>
        <p:spPr>
          <a:xfrm>
            <a:off x="839415" y="1494215"/>
            <a:ext cx="249382" cy="248400"/>
          </a:xfrm>
          <a:prstGeom prst="roundRect">
            <a:avLst/>
          </a:prstGeom>
          <a:solidFill>
            <a:srgbClr val="ECEEEF"/>
          </a:solidFill>
          <a:ln>
            <a:solidFill>
              <a:srgbClr val="4350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Rechthoek: afgeronde hoeken 8">
            <a:extLst>
              <a:ext uri="{FF2B5EF4-FFF2-40B4-BE49-F238E27FC236}">
                <a16:creationId xmlns:a16="http://schemas.microsoft.com/office/drawing/2014/main" id="{C5611D8E-3C31-9716-7C7E-8C11A0559702}"/>
              </a:ext>
            </a:extLst>
          </p:cNvPr>
          <p:cNvSpPr/>
          <p:nvPr/>
        </p:nvSpPr>
        <p:spPr>
          <a:xfrm>
            <a:off x="839415" y="2113074"/>
            <a:ext cx="249382" cy="248400"/>
          </a:xfrm>
          <a:prstGeom prst="roundRect">
            <a:avLst/>
          </a:prstGeom>
          <a:solidFill>
            <a:srgbClr val="ECEEEF"/>
          </a:solidFill>
          <a:ln>
            <a:solidFill>
              <a:srgbClr val="4350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Rechthoek: afgeronde hoeken 11">
            <a:extLst>
              <a:ext uri="{FF2B5EF4-FFF2-40B4-BE49-F238E27FC236}">
                <a16:creationId xmlns:a16="http://schemas.microsoft.com/office/drawing/2014/main" id="{9D870E28-0FF3-B47A-84BB-4A5F32EDFE61}"/>
              </a:ext>
            </a:extLst>
          </p:cNvPr>
          <p:cNvSpPr/>
          <p:nvPr/>
        </p:nvSpPr>
        <p:spPr>
          <a:xfrm>
            <a:off x="839415" y="2678580"/>
            <a:ext cx="249382" cy="248400"/>
          </a:xfrm>
          <a:prstGeom prst="roundRect">
            <a:avLst/>
          </a:prstGeom>
          <a:solidFill>
            <a:srgbClr val="ECEEEF"/>
          </a:solidFill>
          <a:ln>
            <a:solidFill>
              <a:srgbClr val="4350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ekstvak 1">
            <a:extLst>
              <a:ext uri="{FF2B5EF4-FFF2-40B4-BE49-F238E27FC236}">
                <a16:creationId xmlns:a16="http://schemas.microsoft.com/office/drawing/2014/main" id="{1D02CB4F-1B18-F054-F1AF-29FDF04DAAFF}"/>
              </a:ext>
            </a:extLst>
          </p:cNvPr>
          <p:cNvSpPr txBox="1"/>
          <p:nvPr/>
        </p:nvSpPr>
        <p:spPr>
          <a:xfrm>
            <a:off x="743274" y="1019261"/>
            <a:ext cx="7295407" cy="292772"/>
          </a:xfrm>
          <a:prstGeom prst="rect">
            <a:avLst/>
          </a:prstGeom>
          <a:noFill/>
        </p:spPr>
        <p:txBody>
          <a:bodyPr wrap="square">
            <a:spAutoFit/>
          </a:bodyPr>
          <a:lstStyle/>
          <a:p>
            <a:pPr>
              <a:lnSpc>
                <a:spcPct val="107000"/>
              </a:lnSpc>
              <a:spcAft>
                <a:spcPts val="800"/>
              </a:spcAft>
            </a:pPr>
            <a:r>
              <a:rPr lang="nl-NL" sz="13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welke situaties kun je naar de vertrouwens</a:t>
            </a:r>
            <a:r>
              <a:rPr lang="nl-NL" sz="1300" b="1" kern="100">
                <a:solidFill>
                  <a:srgbClr val="43505E"/>
                </a:solidFill>
                <a:latin typeface="Raleway" panose="020B0503030101060003" pitchFamily="34" charset="0"/>
                <a:ea typeface="Calibri" panose="020F0502020204030204" pitchFamily="34" charset="0"/>
                <a:cs typeface="Times New Roman" panose="02020603050405020304" pitchFamily="18" charset="0"/>
              </a:rPr>
              <a:t>persoon gaan?</a:t>
            </a:r>
            <a:endPar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p:txBody>
      </p:sp>
      <p:sp>
        <p:nvSpPr>
          <p:cNvPr id="5" name="Tekstvak 4">
            <a:extLst>
              <a:ext uri="{FF2B5EF4-FFF2-40B4-BE49-F238E27FC236}">
                <a16:creationId xmlns:a16="http://schemas.microsoft.com/office/drawing/2014/main" id="{CCD15FCB-2A0A-0BAF-883B-B1DD24FC4F68}"/>
              </a:ext>
            </a:extLst>
          </p:cNvPr>
          <p:cNvSpPr txBox="1"/>
          <p:nvPr/>
        </p:nvSpPr>
        <p:spPr>
          <a:xfrm>
            <a:off x="1197124" y="1475038"/>
            <a:ext cx="7295407" cy="292772"/>
          </a:xfrm>
          <a:prstGeom prst="rect">
            <a:avLst/>
          </a:prstGeom>
          <a:noFill/>
        </p:spPr>
        <p:txBody>
          <a:bodyPr wrap="square">
            <a:spAutoFit/>
          </a:bodyPr>
          <a:lstStyle/>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hebt advies nodig over het indienen van een klacht over een collega.</a:t>
            </a:r>
          </a:p>
        </p:txBody>
      </p:sp>
      <p:sp>
        <p:nvSpPr>
          <p:cNvPr id="6" name="Tekstvak 5">
            <a:extLst>
              <a:ext uri="{FF2B5EF4-FFF2-40B4-BE49-F238E27FC236}">
                <a16:creationId xmlns:a16="http://schemas.microsoft.com/office/drawing/2014/main" id="{1169470C-8D76-1A37-B1B8-E91AF9B98CCB}"/>
              </a:ext>
            </a:extLst>
          </p:cNvPr>
          <p:cNvSpPr txBox="1"/>
          <p:nvPr/>
        </p:nvSpPr>
        <p:spPr>
          <a:xfrm>
            <a:off x="1197124" y="2090888"/>
            <a:ext cx="8097602" cy="292772"/>
          </a:xfrm>
          <a:prstGeom prst="rect">
            <a:avLst/>
          </a:prstGeom>
          <a:noFill/>
        </p:spPr>
        <p:txBody>
          <a:bodyPr wrap="square">
            <a:spAutoFit/>
          </a:bodyPr>
          <a:lstStyle/>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Je bent bedreigd door een van de bewoners uit het pand waar de werkzaamheden plaatsvinden.</a:t>
            </a:r>
          </a:p>
        </p:txBody>
      </p:sp>
      <p:sp>
        <p:nvSpPr>
          <p:cNvPr id="7" name="Tekstvak 6">
            <a:extLst>
              <a:ext uri="{FF2B5EF4-FFF2-40B4-BE49-F238E27FC236}">
                <a16:creationId xmlns:a16="http://schemas.microsoft.com/office/drawing/2014/main" id="{AE9405D5-C5EB-BE71-388E-C071EFF5E388}"/>
              </a:ext>
            </a:extLst>
          </p:cNvPr>
          <p:cNvSpPr txBox="1"/>
          <p:nvPr/>
        </p:nvSpPr>
        <p:spPr>
          <a:xfrm>
            <a:off x="1197123" y="2656394"/>
            <a:ext cx="9283307" cy="292772"/>
          </a:xfrm>
          <a:prstGeom prst="rect">
            <a:avLst/>
          </a:prstGeom>
          <a:noFill/>
        </p:spPr>
        <p:txBody>
          <a:bodyPr wrap="square">
            <a:spAutoFit/>
          </a:bodyPr>
          <a:lstStyle/>
          <a:p>
            <a:pPr>
              <a:lnSpc>
                <a:spcPct val="107000"/>
              </a:lnSpc>
              <a:spcAft>
                <a:spcPts val="800"/>
              </a:spcAft>
            </a:pPr>
            <a:r>
              <a:rPr lang="nl-NL" sz="13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Uit je functioneringsgesprek blijkt dat je niet helemaal voldoet aan je functie-eisen en daardoor geen opslag krijgt.</a:t>
            </a:r>
          </a:p>
        </p:txBody>
      </p:sp>
      <p:pic>
        <p:nvPicPr>
          <p:cNvPr id="10" name="Afbeelding 9" descr="Afbeelding met persoon, kleding, overdekt, muur&#10;&#10;Automatisch gegenereerde beschrijving">
            <a:extLst>
              <a:ext uri="{FF2B5EF4-FFF2-40B4-BE49-F238E27FC236}">
                <a16:creationId xmlns:a16="http://schemas.microsoft.com/office/drawing/2014/main" id="{FD3D69C1-FEF3-6EFD-C5DB-3732094BC9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24329" y="3450085"/>
            <a:ext cx="5168202" cy="2906995"/>
          </a:xfrm>
          <a:prstGeom prst="rect">
            <a:avLst/>
          </a:prstGeom>
        </p:spPr>
      </p:pic>
    </p:spTree>
    <p:custDataLst>
      <p:tags r:id="rId1"/>
    </p:custDataLst>
    <p:extLst>
      <p:ext uri="{BB962C8B-B14F-4D97-AF65-F5344CB8AC3E}">
        <p14:creationId xmlns:p14="http://schemas.microsoft.com/office/powerpoint/2010/main" val="178991787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INTERACTION_SHAPE0">
            <a:extLst>
              <a:ext uri="{FF2B5EF4-FFF2-40B4-BE49-F238E27FC236}">
                <a16:creationId xmlns:a16="http://schemas.microsoft.com/office/drawing/2014/main" id="{3D21C14B-1733-5D92-0468-A5EAF21C316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a:extLst>
              <a:ext uri="{FF2B5EF4-FFF2-40B4-BE49-F238E27FC236}">
                <a16:creationId xmlns:a16="http://schemas.microsoft.com/office/drawing/2014/main" id="{D2BC6D6B-1A71-6DBA-1661-03BD04658058}"/>
              </a:ext>
            </a:extLst>
          </p:cNvPr>
          <p:cNvSpPr txBox="1"/>
          <p:nvPr/>
        </p:nvSpPr>
        <p:spPr>
          <a:xfrm>
            <a:off x="246379" y="428245"/>
            <a:ext cx="8698398" cy="523220"/>
          </a:xfrm>
          <a:prstGeom prst="rect">
            <a:avLst/>
          </a:prstGeom>
          <a:noFill/>
        </p:spPr>
        <p:txBody>
          <a:bodyPr wrap="square">
            <a:spAutoFit/>
          </a:bodyPr>
          <a:lstStyle/>
          <a:p>
            <a:pPr marL="0" indent="0">
              <a:lnSpc>
                <a:spcPct val="100000"/>
              </a:lnSpc>
              <a:buNone/>
            </a:pPr>
            <a:r>
              <a:rPr lang="nl-NL" sz="2800" b="1">
                <a:solidFill>
                  <a:srgbClr val="43505E"/>
                </a:solidFill>
                <a:latin typeface="Futura T" panose="020B0800000000000000"/>
                <a:ea typeface="Open Sans Light" panose="020B0306030504020204" pitchFamily="34" charset="0"/>
                <a:cs typeface="Open Sans Light" panose="020B0306030504020204" pitchFamily="34" charset="0"/>
              </a:rPr>
              <a:t>Tips &amp; Tricks</a:t>
            </a:r>
            <a:endParaRPr lang="nl-NL" sz="2800" b="1">
              <a:solidFill>
                <a:srgbClr val="43505E"/>
              </a:solidFill>
              <a:latin typeface="Futura T" panose="020B0800000000000000"/>
            </a:endParaRPr>
          </a:p>
        </p:txBody>
      </p:sp>
      <p:sp>
        <p:nvSpPr>
          <p:cNvPr id="4" name="Tekstvak 3">
            <a:extLst>
              <a:ext uri="{FF2B5EF4-FFF2-40B4-BE49-F238E27FC236}">
                <a16:creationId xmlns:a16="http://schemas.microsoft.com/office/drawing/2014/main" id="{171A492C-9694-31E2-B7A3-D06A0E33A185}"/>
              </a:ext>
            </a:extLst>
          </p:cNvPr>
          <p:cNvSpPr txBox="1"/>
          <p:nvPr/>
        </p:nvSpPr>
        <p:spPr>
          <a:xfrm>
            <a:off x="246379" y="1129392"/>
            <a:ext cx="7561190" cy="5109091"/>
          </a:xfrm>
          <a:prstGeom prst="rect">
            <a:avLst/>
          </a:prstGeom>
          <a:noFill/>
        </p:spPr>
        <p:txBody>
          <a:bodyPr wrap="square">
            <a:spAutoFit/>
          </a:bodyPr>
          <a:lstStyle/>
          <a:p>
            <a:pPr marL="0" indent="0">
              <a:lnSpc>
                <a:spcPct val="100000"/>
              </a:lnSpc>
              <a:buNone/>
            </a:pPr>
            <a:r>
              <a:rPr lang="nl-NL" sz="16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Trek een duidelijke grens</a:t>
            </a:r>
          </a:p>
          <a:p>
            <a:pPr marL="0" indent="0">
              <a:lnSpc>
                <a:spcPct val="100000"/>
              </a:lnSpc>
              <a:buNone/>
            </a:pPr>
            <a:r>
              <a:rPr lang="nl-NL" sz="1400" b="0" i="0">
                <a:solidFill>
                  <a:srgbClr val="43505E"/>
                </a:solidFill>
                <a:effectLst/>
                <a:latin typeface="Raleway" panose="020B0503030101060003" pitchFamily="34" charset="0"/>
              </a:rPr>
              <a:t>Het is belangrijk om voor jezelf een grens te stellen van welk gedrag je toelaatbaar vindt en wat niet. Waar voel jij je niet meer prettig bij? Wat is voor jou ongewenst gedrag? Dit kan heel moeilijk zijn om aan te geven, maar probeer het toch. Hoe eerder je dit doet, hoe groter de kans dat het gedrag stopt. </a:t>
            </a:r>
          </a:p>
          <a:p>
            <a:pPr marL="0" indent="0">
              <a:lnSpc>
                <a:spcPct val="100000"/>
              </a:lnSpc>
              <a:buNone/>
            </a:pPr>
            <a:endParaRPr lang="nl-NL" sz="1400">
              <a:solidFill>
                <a:srgbClr val="43505E"/>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4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Praat erover met anderen</a:t>
            </a:r>
          </a:p>
          <a:p>
            <a:pPr marL="0" indent="0">
              <a:lnSpc>
                <a:spcPct val="100000"/>
              </a:lnSpc>
              <a:buNone/>
            </a:pPr>
            <a:r>
              <a:rPr lang="nl-NL" sz="1400" b="0" i="0">
                <a:solidFill>
                  <a:srgbClr val="43505E"/>
                </a:solidFill>
                <a:effectLst/>
                <a:latin typeface="Raleway" panose="020B0503030101060003" pitchFamily="34" charset="0"/>
              </a:rPr>
              <a:t>Als je je niet prettig voelt op je werk door het gedrag van een collega, kan dat vervelende gevolgen hebben. De situatie levert stress op, je gaat niet gerust naar je werk of je voelt je ziek. Het kan helpen om over de situatie te praten met iemand die je vertrouwt. Dit kan iemand zijn binnen de organisatie, maar ook van buiten. Hebben zij deze situatie ook wel eens meegemaakt? En hoe gingen ze daar mee om? Misschien krijg je nog wel wat tips mee. </a:t>
            </a:r>
          </a:p>
          <a:p>
            <a:pPr marL="0" indent="0">
              <a:lnSpc>
                <a:spcPct val="100000"/>
              </a:lnSpc>
              <a:buNone/>
            </a:pPr>
            <a:endParaRPr lang="nl-NL" sz="1400">
              <a:solidFill>
                <a:srgbClr val="43505E"/>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4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Spreek je collega aan</a:t>
            </a:r>
          </a:p>
          <a:p>
            <a:pPr marL="0" indent="0">
              <a:lnSpc>
                <a:spcPct val="100000"/>
              </a:lnSpc>
              <a:buNone/>
            </a:pPr>
            <a:r>
              <a:rPr lang="nl-NL" sz="1400" b="0" i="0">
                <a:solidFill>
                  <a:srgbClr val="43505E"/>
                </a:solidFill>
                <a:effectLst/>
                <a:latin typeface="Raleway" panose="020B0503030101060003" pitchFamily="34" charset="0"/>
              </a:rPr>
              <a:t>De confrontatie aangaan met je collega kan heel spannend zijn. In 90 procent van de gevallen is dit wel de beste strategie. Zeker als het nog niet uit de hand is gelopen. Vertel de collega dat die ene opmerking vervelend voor je was. Misschien heeft hij of zij het wel helemaal niet moedwillig gedaan. Als je doorvraagt blijkt vaak dat er omstandigheden zijn waar je niets van wist en dat hun gedrag te verklaren is. Mensen zijn zich er vaak ook niet bewust van hoe hun gedrag op anderen overkomt. Blijf dus rustig en val de ander niet meteen aan. Soms kan alles met een goed gesprek al opgelost zijn.</a:t>
            </a:r>
            <a:endParaRPr lang="nl-NL" sz="1600">
              <a:solidFill>
                <a:srgbClr val="242424"/>
              </a:solidFill>
              <a:latin typeface="-apple-system"/>
              <a:ea typeface="Open Sans Light" panose="020B0306030504020204" pitchFamily="34" charset="0"/>
              <a:cs typeface="Open Sans Light" panose="020B0306030504020204" pitchFamily="34" charset="0"/>
            </a:endParaRPr>
          </a:p>
          <a:p>
            <a:pPr marL="0" indent="0">
              <a:lnSpc>
                <a:spcPct val="100000"/>
              </a:lnSpc>
              <a:buNone/>
            </a:pPr>
            <a:endParaRPr lang="nl-NL" sz="16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endParaRPr>
          </a:p>
        </p:txBody>
      </p:sp>
      <p:pic>
        <p:nvPicPr>
          <p:cNvPr id="5" name="Afbeelding 4" descr="Afbeelding met persoon, vinger, nagel, duim&#10;&#10;Automatisch gegenereerde beschrijving">
            <a:extLst>
              <a:ext uri="{FF2B5EF4-FFF2-40B4-BE49-F238E27FC236}">
                <a16:creationId xmlns:a16="http://schemas.microsoft.com/office/drawing/2014/main" id="{BABF6291-E3FF-F27E-A1B3-6903D18AA369}"/>
              </a:ext>
            </a:extLst>
          </p:cNvPr>
          <p:cNvPicPr>
            <a:picLocks noChangeAspect="1"/>
          </p:cNvPicPr>
          <p:nvPr/>
        </p:nvPicPr>
        <p:blipFill>
          <a:blip r:embed="rId4"/>
          <a:stretch>
            <a:fillRect/>
          </a:stretch>
        </p:blipFill>
        <p:spPr>
          <a:xfrm>
            <a:off x="8721466" y="689855"/>
            <a:ext cx="2225040" cy="1478280"/>
          </a:xfrm>
          <a:prstGeom prst="rect">
            <a:avLst/>
          </a:prstGeom>
        </p:spPr>
      </p:pic>
      <p:pic>
        <p:nvPicPr>
          <p:cNvPr id="8" name="Afbeelding 7" descr="Afbeelding met persoon, kleding, Menselijk gezicht, vrouw&#10;&#10;Automatisch gegenereerde beschrijving">
            <a:extLst>
              <a:ext uri="{FF2B5EF4-FFF2-40B4-BE49-F238E27FC236}">
                <a16:creationId xmlns:a16="http://schemas.microsoft.com/office/drawing/2014/main" id="{FEFCDCDE-06FB-C601-C183-4BD3E1A47B99}"/>
              </a:ext>
            </a:extLst>
          </p:cNvPr>
          <p:cNvPicPr>
            <a:picLocks noChangeAspect="1"/>
          </p:cNvPicPr>
          <p:nvPr/>
        </p:nvPicPr>
        <p:blipFill>
          <a:blip r:embed="rId5"/>
          <a:stretch>
            <a:fillRect/>
          </a:stretch>
        </p:blipFill>
        <p:spPr>
          <a:xfrm>
            <a:off x="8721466" y="2446823"/>
            <a:ext cx="2225040" cy="1530005"/>
          </a:xfrm>
          <a:prstGeom prst="rect">
            <a:avLst/>
          </a:prstGeom>
        </p:spPr>
      </p:pic>
      <p:pic>
        <p:nvPicPr>
          <p:cNvPr id="10" name="Afbeelding 9" descr="Afbeelding met persoon, Veiligheidshelm, kleding, Ingenieur&#10;&#10;Automatisch gegenereerde beschrijving">
            <a:extLst>
              <a:ext uri="{FF2B5EF4-FFF2-40B4-BE49-F238E27FC236}">
                <a16:creationId xmlns:a16="http://schemas.microsoft.com/office/drawing/2014/main" id="{406B99C6-8DB2-4894-F0D9-4B19C6C8EF9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21466" y="4360950"/>
            <a:ext cx="2225040" cy="1492250"/>
          </a:xfrm>
          <a:prstGeom prst="rect">
            <a:avLst/>
          </a:prstGeom>
        </p:spPr>
      </p:pic>
    </p:spTree>
    <p:custDataLst>
      <p:tags r:id="rId1"/>
    </p:custDataLst>
    <p:extLst>
      <p:ext uri="{BB962C8B-B14F-4D97-AF65-F5344CB8AC3E}">
        <p14:creationId xmlns:p14="http://schemas.microsoft.com/office/powerpoint/2010/main" val="934229779"/>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INTERACTION_SHAPE0">
            <a:extLst>
              <a:ext uri="{FF2B5EF4-FFF2-40B4-BE49-F238E27FC236}">
                <a16:creationId xmlns:a16="http://schemas.microsoft.com/office/drawing/2014/main" id="{3D21C14B-1733-5D92-0468-A5EAF21C316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a:extLst>
              <a:ext uri="{FF2B5EF4-FFF2-40B4-BE49-F238E27FC236}">
                <a16:creationId xmlns:a16="http://schemas.microsoft.com/office/drawing/2014/main" id="{D2BC6D6B-1A71-6DBA-1661-03BD04658058}"/>
              </a:ext>
            </a:extLst>
          </p:cNvPr>
          <p:cNvSpPr txBox="1"/>
          <p:nvPr/>
        </p:nvSpPr>
        <p:spPr>
          <a:xfrm>
            <a:off x="246379" y="428245"/>
            <a:ext cx="8698398" cy="523220"/>
          </a:xfrm>
          <a:prstGeom prst="rect">
            <a:avLst/>
          </a:prstGeom>
          <a:noFill/>
        </p:spPr>
        <p:txBody>
          <a:bodyPr wrap="square">
            <a:spAutoFit/>
          </a:bodyPr>
          <a:lstStyle/>
          <a:p>
            <a:pPr marL="0" indent="0">
              <a:lnSpc>
                <a:spcPct val="100000"/>
              </a:lnSpc>
              <a:buNone/>
            </a:pPr>
            <a:r>
              <a:rPr lang="nl-NL" sz="2800" b="1">
                <a:solidFill>
                  <a:srgbClr val="43505E"/>
                </a:solidFill>
                <a:latin typeface="Futura T" panose="020B0800000000000000"/>
                <a:ea typeface="Open Sans Light" panose="020B0306030504020204" pitchFamily="34" charset="0"/>
                <a:cs typeface="Open Sans Light" panose="020B0306030504020204" pitchFamily="34" charset="0"/>
              </a:rPr>
              <a:t>Tips &amp; Tricks</a:t>
            </a:r>
            <a:endParaRPr lang="nl-NL" sz="2800" b="1">
              <a:solidFill>
                <a:srgbClr val="43505E"/>
              </a:solidFill>
              <a:latin typeface="Futura T" panose="020B0800000000000000"/>
            </a:endParaRPr>
          </a:p>
        </p:txBody>
      </p:sp>
      <p:sp>
        <p:nvSpPr>
          <p:cNvPr id="4" name="Tekstvak 3">
            <a:extLst>
              <a:ext uri="{FF2B5EF4-FFF2-40B4-BE49-F238E27FC236}">
                <a16:creationId xmlns:a16="http://schemas.microsoft.com/office/drawing/2014/main" id="{171A492C-9694-31E2-B7A3-D06A0E33A185}"/>
              </a:ext>
            </a:extLst>
          </p:cNvPr>
          <p:cNvSpPr txBox="1"/>
          <p:nvPr/>
        </p:nvSpPr>
        <p:spPr>
          <a:xfrm>
            <a:off x="246379" y="1305341"/>
            <a:ext cx="6375485" cy="4678204"/>
          </a:xfrm>
          <a:prstGeom prst="rect">
            <a:avLst/>
          </a:prstGeom>
          <a:noFill/>
        </p:spPr>
        <p:txBody>
          <a:bodyPr wrap="square">
            <a:spAutoFit/>
          </a:bodyPr>
          <a:lstStyle/>
          <a:p>
            <a:pPr marL="0" indent="0">
              <a:lnSpc>
                <a:spcPct val="100000"/>
              </a:lnSpc>
              <a:buNone/>
            </a:pPr>
            <a:r>
              <a:rPr lang="nl-NL" sz="16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Leg het vast</a:t>
            </a:r>
          </a:p>
          <a:p>
            <a:pPr marL="0" indent="0">
              <a:lnSpc>
                <a:spcPct val="100000"/>
              </a:lnSpc>
              <a:buNone/>
            </a:pPr>
            <a:r>
              <a:rPr lang="nl-NL" sz="1400" b="0" i="0">
                <a:solidFill>
                  <a:srgbClr val="43505E"/>
                </a:solidFill>
                <a:effectLst/>
                <a:latin typeface="Raleway" panose="020B0503030101060003" pitchFamily="34" charset="0"/>
              </a:rPr>
              <a:t>Is het ongewenste gedrag van je collega al langer aan de gang of heeft aanspreken geen zin (meer)? Houd dan bij wat hij of zij doet of zegt en wanneer het gebeurt. Leg ook vast wat jij tot nu toe hebt gedaan om met het gedrag om te gaan. Dit geeft je meteen een goed overzicht van wat er aan de hand is. Met concrete voorbeelden sta je sterker. Vooral als je naar een leidinggevende of vertrouwenspersoon stapt.</a:t>
            </a:r>
          </a:p>
          <a:p>
            <a:pPr marL="0" indent="0">
              <a:lnSpc>
                <a:spcPct val="100000"/>
              </a:lnSpc>
              <a:buNone/>
            </a:pPr>
            <a:endParaRPr lang="nl-NL" sz="1400">
              <a:solidFill>
                <a:srgbClr val="43505E"/>
              </a:solidFill>
              <a:latin typeface="Raleway" panose="020B0503030101060003" pitchFamily="34" charset="0"/>
            </a:endParaRPr>
          </a:p>
          <a:p>
            <a:pPr marL="0" indent="0">
              <a:lnSpc>
                <a:spcPct val="100000"/>
              </a:lnSpc>
              <a:buNone/>
            </a:pPr>
            <a:endParaRPr lang="nl-NL" sz="1400">
              <a:solidFill>
                <a:srgbClr val="43505E"/>
              </a:solidFill>
              <a:latin typeface="Raleway" panose="020B0503030101060003" pitchFamily="34" charset="0"/>
            </a:endParaRPr>
          </a:p>
          <a:p>
            <a:pPr marL="0" indent="0">
              <a:lnSpc>
                <a:spcPct val="100000"/>
              </a:lnSpc>
              <a:buNone/>
            </a:pPr>
            <a:endParaRPr lang="nl-NL" sz="1400">
              <a:solidFill>
                <a:srgbClr val="43505E"/>
              </a:solidFill>
              <a:latin typeface="Raleway" panose="020B0503030101060003" pitchFamily="34" charset="0"/>
            </a:endParaRPr>
          </a:p>
          <a:p>
            <a:pPr marL="0" indent="0">
              <a:lnSpc>
                <a:spcPct val="100000"/>
              </a:lnSpc>
              <a:buNone/>
            </a:pPr>
            <a:endParaRPr lang="nl-NL" sz="1400" b="0" i="0">
              <a:solidFill>
                <a:srgbClr val="43505E"/>
              </a:solidFill>
              <a:effectLst/>
              <a:latin typeface="Raleway" panose="020B0503030101060003" pitchFamily="34" charset="0"/>
            </a:endParaRPr>
          </a:p>
          <a:p>
            <a:pPr marL="0" indent="0">
              <a:lnSpc>
                <a:spcPct val="100000"/>
              </a:lnSpc>
              <a:buNone/>
            </a:pPr>
            <a:r>
              <a:rPr lang="nl-NL" sz="14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Team up met andere collega’s</a:t>
            </a:r>
          </a:p>
          <a:p>
            <a:pPr marL="0" indent="0">
              <a:lnSpc>
                <a:spcPct val="100000"/>
              </a:lnSpc>
              <a:buNone/>
            </a:pPr>
            <a:r>
              <a:rPr lang="nl-NL" sz="1400" b="0" i="0">
                <a:solidFill>
                  <a:srgbClr val="43505E"/>
                </a:solidFill>
                <a:effectLst/>
                <a:latin typeface="Raleway" panose="020B0503030101060003" pitchFamily="34" charset="0"/>
              </a:rPr>
              <a:t>Hebben andere collega’s ook last van het ongewenste gedrag? Maak dan als groep een melding. Laat daarbij één iemand het woord doen namens de groep. Het grote voordeel hiervan is dat je je woorden kracht bij zet als je niet alleen namens jezelf spreekt, maar namens de hele groep. Deze manier werkt het beste als het niet steeds dezelfde persoon is die de groep ‘vertegenwoordigt’.  Zorg ervoor dat de groep zich niet tegen het individu keert. De werksfeer moet natuurlijk nog wel te herstellen zijn.</a:t>
            </a:r>
          </a:p>
          <a:p>
            <a:pPr marL="0" indent="0">
              <a:lnSpc>
                <a:spcPct val="100000"/>
              </a:lnSpc>
              <a:buNone/>
            </a:pPr>
            <a:endParaRPr lang="nl-NL" sz="1400">
              <a:solidFill>
                <a:srgbClr val="43505E"/>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endParaRPr>
          </a:p>
        </p:txBody>
      </p:sp>
      <p:pic>
        <p:nvPicPr>
          <p:cNvPr id="6" name="Afbeelding 5" descr="Afbeelding met verbruiksartikelen voor kantoor, pen, Kantoorinstrument, briefpapier&#10;&#10;Automatisch gegenereerde beschrijving">
            <a:extLst>
              <a:ext uri="{FF2B5EF4-FFF2-40B4-BE49-F238E27FC236}">
                <a16:creationId xmlns:a16="http://schemas.microsoft.com/office/drawing/2014/main" id="{3D2C44F5-0078-5B44-F3E3-EF5B07A8B123}"/>
              </a:ext>
            </a:extLst>
          </p:cNvPr>
          <p:cNvPicPr>
            <a:picLocks noChangeAspect="1"/>
          </p:cNvPicPr>
          <p:nvPr/>
        </p:nvPicPr>
        <p:blipFill>
          <a:blip r:embed="rId4"/>
          <a:stretch>
            <a:fillRect/>
          </a:stretch>
        </p:blipFill>
        <p:spPr>
          <a:xfrm>
            <a:off x="6753692" y="1379710"/>
            <a:ext cx="5115560" cy="1685925"/>
          </a:xfrm>
          <a:prstGeom prst="rect">
            <a:avLst/>
          </a:prstGeom>
        </p:spPr>
      </p:pic>
      <p:pic>
        <p:nvPicPr>
          <p:cNvPr id="7" name="Afbeelding 6" descr="Afbeelding met persoon, kleding, person, buitenshuis&#10;&#10;Automatisch gegenereerde beschrijving">
            <a:extLst>
              <a:ext uri="{FF2B5EF4-FFF2-40B4-BE49-F238E27FC236}">
                <a16:creationId xmlns:a16="http://schemas.microsoft.com/office/drawing/2014/main" id="{C54C4647-B377-F2FB-8D65-066D6287A059}"/>
              </a:ext>
            </a:extLst>
          </p:cNvPr>
          <p:cNvPicPr>
            <a:picLocks noChangeAspect="1"/>
          </p:cNvPicPr>
          <p:nvPr/>
        </p:nvPicPr>
        <p:blipFill>
          <a:blip r:embed="rId5"/>
          <a:stretch>
            <a:fillRect/>
          </a:stretch>
        </p:blipFill>
        <p:spPr>
          <a:xfrm>
            <a:off x="6753692" y="3880602"/>
            <a:ext cx="5115560" cy="1775894"/>
          </a:xfrm>
          <a:prstGeom prst="rect">
            <a:avLst/>
          </a:prstGeom>
        </p:spPr>
      </p:pic>
    </p:spTree>
    <p:custDataLst>
      <p:tags r:id="rId1"/>
    </p:custDataLst>
    <p:extLst>
      <p:ext uri="{BB962C8B-B14F-4D97-AF65-F5344CB8AC3E}">
        <p14:creationId xmlns:p14="http://schemas.microsoft.com/office/powerpoint/2010/main" val="65241047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vak 6">
            <a:extLst>
              <a:ext uri="{FF2B5EF4-FFF2-40B4-BE49-F238E27FC236}">
                <a16:creationId xmlns:a16="http://schemas.microsoft.com/office/drawing/2014/main" id="{B1444D0F-94AF-4C39-ADC5-20843AB0EB20}"/>
              </a:ext>
            </a:extLst>
          </p:cNvPr>
          <p:cNvSpPr txBox="1"/>
          <p:nvPr/>
        </p:nvSpPr>
        <p:spPr>
          <a:xfrm>
            <a:off x="5202621" y="515007"/>
            <a:ext cx="5849201" cy="1015663"/>
          </a:xfrm>
          <a:prstGeom prst="rect">
            <a:avLst/>
          </a:prstGeom>
          <a:noFill/>
        </p:spPr>
        <p:txBody>
          <a:bodyPr wrap="square" rtlCol="0">
            <a:spAutoFit/>
          </a:bodyPr>
          <a:lstStyle/>
          <a:p>
            <a:r>
              <a:rPr lang="nl-NL" sz="2400" b="1">
                <a:latin typeface="Raleway" panose="020B0503030101060003"/>
              </a:rPr>
              <a:t>Tot slot... </a:t>
            </a:r>
          </a:p>
          <a:p>
            <a:r>
              <a:rPr lang="nl-NL">
                <a:latin typeface="Raleway" panose="020B0503030101060003"/>
              </a:rPr>
              <a:t>Bespreek de inhoud van deze toolboxmeeting met je collega’s!</a:t>
            </a:r>
          </a:p>
        </p:txBody>
      </p:sp>
    </p:spTree>
    <p:custDataLst>
      <p:tags r:id="rId1"/>
    </p:custDataLst>
    <p:extLst>
      <p:ext uri="{BB962C8B-B14F-4D97-AF65-F5344CB8AC3E}">
        <p14:creationId xmlns:p14="http://schemas.microsoft.com/office/powerpoint/2010/main" val="42415666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580859"/>
            <a:ext cx="6096000" cy="369332"/>
          </a:xfrm>
          <a:prstGeom prst="rect">
            <a:avLst/>
          </a:prstGeom>
          <a:noFill/>
        </p:spPr>
        <p:txBody>
          <a:bodyPr wrap="square">
            <a:spAutoFit/>
          </a:bodyPr>
          <a:lstStyle/>
          <a:p>
            <a:pPr marL="0" indent="0">
              <a:lnSpc>
                <a:spcPct val="100000"/>
              </a:lnSpc>
              <a:buNone/>
            </a:pPr>
            <a:r>
              <a:rPr lang="nl-NL" sz="18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96496" y="1128835"/>
            <a:ext cx="10455240" cy="4031873"/>
          </a:xfrm>
          <a:prstGeom prst="rect">
            <a:avLst/>
          </a:prstGeom>
          <a:noFill/>
        </p:spPr>
        <p:txBody>
          <a:bodyPr wrap="square" rtlCol="0">
            <a:spAutoFit/>
          </a:bodyPr>
          <a:lstStyle/>
          <a:p>
            <a:r>
              <a:rPr lang="nl-NL" sz="1600">
                <a:solidFill>
                  <a:srgbClr val="43505E"/>
                </a:solidFill>
                <a:latin typeface="Raleway ExtraBold" panose="020B0903030101060003" pitchFamily="34" charset="0"/>
              </a:rPr>
              <a:t>Vraag 1</a:t>
            </a:r>
          </a:p>
          <a:p>
            <a:r>
              <a:rPr lang="nl-NL" sz="1600">
                <a:solidFill>
                  <a:srgbClr val="43505E"/>
                </a:solidFill>
                <a:latin typeface="Raleway ExtraBold" panose="020B0903030101060003" pitchFamily="34" charset="0"/>
              </a:rPr>
              <a:t>Agressie en geweld </a:t>
            </a:r>
            <a:r>
              <a:rPr lang="nl-NL" sz="1600">
                <a:solidFill>
                  <a:srgbClr val="43505E"/>
                </a:solidFill>
                <a:latin typeface="Raleway" panose="020B0503030101060003" pitchFamily="34" charset="0"/>
              </a:rPr>
              <a:t>– Een bewoner is boos door de overlast die wordt veroorzaakt door de werkzaamheden. Hij dreigt jou en je collega’s in elkaar te slaan.</a:t>
            </a:r>
          </a:p>
          <a:p>
            <a:r>
              <a:rPr lang="nl-NL" sz="1600">
                <a:solidFill>
                  <a:srgbClr val="43505E"/>
                </a:solidFill>
                <a:latin typeface="Raleway ExtraBold" panose="020B0903030101060003" pitchFamily="34" charset="0"/>
              </a:rPr>
              <a:t>Discriminatie</a:t>
            </a:r>
            <a:r>
              <a:rPr lang="nl-NL" sz="1600">
                <a:solidFill>
                  <a:srgbClr val="43505E"/>
                </a:solidFill>
                <a:latin typeface="Raleway" panose="020B0503030101060003" pitchFamily="34" charset="0"/>
              </a:rPr>
              <a:t> – Een collega wordt niet betrokken bij projecten, omdat hij of zij op hetzelfde geslacht valt.</a:t>
            </a:r>
          </a:p>
          <a:p>
            <a:r>
              <a:rPr lang="nl-NL" sz="1600">
                <a:solidFill>
                  <a:srgbClr val="43505E"/>
                </a:solidFill>
                <a:latin typeface="Raleway ExtraBold" panose="020B0903030101060003" pitchFamily="34" charset="0"/>
              </a:rPr>
              <a:t>Seksuele intimidatie </a:t>
            </a:r>
            <a:r>
              <a:rPr lang="nl-NL" sz="1600">
                <a:solidFill>
                  <a:srgbClr val="43505E"/>
                </a:solidFill>
                <a:latin typeface="Raleway" panose="020B0503030101060003" pitchFamily="34" charset="0"/>
              </a:rPr>
              <a:t>– Jouw collega krijgt op de werkvloer steeds ongepaste en ongewenste opmerkingen.</a:t>
            </a:r>
          </a:p>
          <a:p>
            <a:r>
              <a:rPr lang="nl-NL" sz="1600">
                <a:solidFill>
                  <a:srgbClr val="43505E"/>
                </a:solidFill>
                <a:latin typeface="Raleway ExtraBold" panose="020B0903030101060003" pitchFamily="34" charset="0"/>
              </a:rPr>
              <a:t>Pesten</a:t>
            </a:r>
            <a:r>
              <a:rPr lang="nl-NL" sz="1600">
                <a:solidFill>
                  <a:srgbClr val="43505E"/>
                </a:solidFill>
                <a:latin typeface="Raleway" panose="020B0503030101060003" pitchFamily="34" charset="0"/>
              </a:rPr>
              <a:t> – Er worden op de werkvloer steeds grapjes gemaakt ten koste van een ander.</a:t>
            </a:r>
          </a:p>
          <a:p>
            <a:endParaRPr lang="nl-NL" sz="1600">
              <a:solidFill>
                <a:srgbClr val="43505E"/>
              </a:solidFill>
              <a:latin typeface="Raleway ExtraBold" panose="020B0903030101060003" pitchFamily="34" charset="0"/>
            </a:endParaRPr>
          </a:p>
          <a:p>
            <a:r>
              <a:rPr lang="nl-NL" sz="1600">
                <a:solidFill>
                  <a:srgbClr val="43505E"/>
                </a:solidFill>
                <a:latin typeface="Raleway ExtraBold" panose="020B0903030101060003" pitchFamily="34" charset="0"/>
                <a:ea typeface="Open Sans" panose="020B0606030504020204" pitchFamily="34" charset="0"/>
                <a:cs typeface="Open Sans" panose="020B0606030504020204" pitchFamily="34" charset="0"/>
              </a:rPr>
              <a:t>Vraag 2</a:t>
            </a:r>
          </a:p>
          <a:p>
            <a:r>
              <a:rPr lang="nl-NL" sz="1600">
                <a:solidFill>
                  <a:srgbClr val="43505E"/>
                </a:solidFill>
                <a:latin typeface="Raleway" panose="020B0503030101060003" pitchFamily="34" charset="0"/>
              </a:rPr>
              <a:t>Het is belangrijk om te beseffen dat jouw gedrag </a:t>
            </a:r>
            <a:r>
              <a:rPr lang="nl-NL" sz="1600">
                <a:solidFill>
                  <a:srgbClr val="00B1EB"/>
                </a:solidFill>
                <a:latin typeface="Raleway ExtraBold" panose="020B0903030101060003" pitchFamily="34" charset="0"/>
                <a:ea typeface="Open Sans" panose="020B0606030504020204" pitchFamily="34" charset="0"/>
                <a:cs typeface="Open Sans" panose="020B0606030504020204" pitchFamily="34" charset="0"/>
              </a:rPr>
              <a:t>invloed</a:t>
            </a:r>
            <a:r>
              <a:rPr lang="nl-NL" sz="1600">
                <a:solidFill>
                  <a:srgbClr val="43505E"/>
                </a:solidFill>
                <a:latin typeface="Raleway" panose="020B0503030101060003" pitchFamily="34" charset="0"/>
              </a:rPr>
              <a:t> heeft op het gedrag van anderen. Er hangen </a:t>
            </a:r>
            <a:r>
              <a:rPr lang="nl-NL" sz="1600">
                <a:solidFill>
                  <a:srgbClr val="00B1EB"/>
                </a:solidFill>
                <a:latin typeface="Raleway ExtraBold" panose="020B0903030101060003" pitchFamily="34" charset="0"/>
                <a:ea typeface="Open Sans" panose="020B0606030504020204" pitchFamily="34" charset="0"/>
                <a:cs typeface="Open Sans" panose="020B0606030504020204" pitchFamily="34" charset="0"/>
              </a:rPr>
              <a:t>risico’s</a:t>
            </a:r>
            <a:r>
              <a:rPr lang="nl-NL" sz="1600">
                <a:solidFill>
                  <a:srgbClr val="43505E"/>
                </a:solidFill>
                <a:latin typeface="Raleway" panose="020B0503030101060003" pitchFamily="34" charset="0"/>
              </a:rPr>
              <a:t> aan het ondervinden van ongewenst gedrag en dit kan ernstige </a:t>
            </a:r>
            <a:r>
              <a:rPr lang="nl-NL" sz="1600">
                <a:solidFill>
                  <a:srgbClr val="00B1EB"/>
                </a:solidFill>
                <a:latin typeface="Raleway ExtraBold" panose="020B0903030101060003" pitchFamily="34" charset="0"/>
                <a:ea typeface="Open Sans" panose="020B0606030504020204" pitchFamily="34" charset="0"/>
                <a:cs typeface="Open Sans" panose="020B0606030504020204" pitchFamily="34" charset="0"/>
              </a:rPr>
              <a:t>gevolgen</a:t>
            </a:r>
            <a:r>
              <a:rPr lang="nl-NL" sz="1600">
                <a:solidFill>
                  <a:srgbClr val="43505E"/>
                </a:solidFill>
                <a:latin typeface="Raleway" panose="020B0503030101060003" pitchFamily="34" charset="0"/>
              </a:rPr>
              <a:t> met zich meebrengen. Angst, depressie en een laag zelfbeeld zijn voorbeelden van </a:t>
            </a:r>
            <a:r>
              <a:rPr lang="nl-NL" sz="1600">
                <a:solidFill>
                  <a:srgbClr val="00B1EB"/>
                </a:solidFill>
                <a:latin typeface="Raleway ExtraBold" panose="020B0903030101060003" pitchFamily="34" charset="0"/>
                <a:ea typeface="Open Sans" panose="020B0606030504020204" pitchFamily="34" charset="0"/>
                <a:cs typeface="Open Sans" panose="020B0606030504020204" pitchFamily="34" charset="0"/>
              </a:rPr>
              <a:t>emotionele problemen</a:t>
            </a:r>
            <a:r>
              <a:rPr lang="nl-NL" sz="1600">
                <a:solidFill>
                  <a:srgbClr val="43505E"/>
                </a:solidFill>
                <a:latin typeface="Open Sans" panose="020B0606030504020204" pitchFamily="34" charset="0"/>
                <a:ea typeface="Open Sans" panose="020B0606030504020204" pitchFamily="34" charset="0"/>
                <a:cs typeface="Open Sans" panose="020B0606030504020204" pitchFamily="34" charset="0"/>
              </a:rPr>
              <a:t>.</a:t>
            </a:r>
            <a:r>
              <a:rPr lang="nl-NL" sz="1600">
                <a:solidFill>
                  <a:srgbClr val="43505E"/>
                </a:solidFill>
                <a:latin typeface="Raleway" panose="020B0503030101060003" pitchFamily="34" charset="0"/>
              </a:rPr>
              <a:t> Het is belangrijk tijdig naar </a:t>
            </a:r>
            <a:r>
              <a:rPr lang="nl-NL" sz="1600">
                <a:solidFill>
                  <a:srgbClr val="00B1EB"/>
                </a:solidFill>
                <a:latin typeface="Raleway ExtraBold" panose="020B0903030101060003" pitchFamily="34" charset="0"/>
              </a:rPr>
              <a:t>de </a:t>
            </a:r>
            <a:r>
              <a:rPr lang="nl-NL" sz="1600">
                <a:solidFill>
                  <a:srgbClr val="00B1EB"/>
                </a:solidFill>
                <a:latin typeface="Raleway ExtraBold" panose="020B0903030101060003" pitchFamily="34" charset="0"/>
                <a:ea typeface="Open Sans" panose="020B0606030504020204" pitchFamily="34" charset="0"/>
                <a:cs typeface="Open Sans" panose="020B0606030504020204" pitchFamily="34" charset="0"/>
              </a:rPr>
              <a:t>vertrouwenspersoon</a:t>
            </a:r>
            <a:r>
              <a:rPr lang="nl-NL" sz="1600">
                <a:solidFill>
                  <a:srgbClr val="43505E"/>
                </a:solidFill>
                <a:latin typeface="Raleway" panose="020B0503030101060003" pitchFamily="34" charset="0"/>
              </a:rPr>
              <a:t> te gaan voordat jouw </a:t>
            </a:r>
            <a:r>
              <a:rPr lang="nl-NL" sz="1600">
                <a:solidFill>
                  <a:srgbClr val="00B1EB"/>
                </a:solidFill>
                <a:latin typeface="Raleway ExtraBold" panose="020B0903030101060003" pitchFamily="34" charset="0"/>
              </a:rPr>
              <a:t>mentale</a:t>
            </a:r>
            <a:r>
              <a:rPr lang="nl-NL" sz="1600">
                <a:solidFill>
                  <a:srgbClr val="43505E"/>
                </a:solidFill>
                <a:latin typeface="Raleway" panose="020B0503030101060003" pitchFamily="34" charset="0"/>
              </a:rPr>
              <a:t> en fysieke welzijn er onder lijdt. </a:t>
            </a:r>
          </a:p>
          <a:p>
            <a:endParaRPr lang="nl-NL" sz="1600">
              <a:solidFill>
                <a:srgbClr val="43505E"/>
              </a:solidFill>
              <a:latin typeface="Raleway" panose="020B0503030101060003" pitchFamily="34" charset="0"/>
              <a:ea typeface="Open Sans" panose="020B0606030504020204" pitchFamily="34" charset="0"/>
              <a:cs typeface="Open Sans" panose="020B0606030504020204" pitchFamily="34" charset="0"/>
            </a:endParaRPr>
          </a:p>
          <a:p>
            <a:r>
              <a:rPr lang="nl-NL" sz="1600">
                <a:solidFill>
                  <a:srgbClr val="43505E"/>
                </a:solidFill>
                <a:latin typeface="Raleway ExtraBold" panose="020B0903030101060003" pitchFamily="34" charset="0"/>
                <a:ea typeface="Open Sans" panose="020B0606030504020204" pitchFamily="34" charset="0"/>
                <a:cs typeface="Open Sans" panose="020B0606030504020204" pitchFamily="34" charset="0"/>
              </a:rPr>
              <a:t>Vraag 3</a:t>
            </a:r>
          </a:p>
          <a:p>
            <a:r>
              <a:rPr lang="nl-NL" sz="1600">
                <a:solidFill>
                  <a:srgbClr val="43505E"/>
                </a:solidFill>
                <a:latin typeface="Raleway" panose="020B0503030101060003" pitchFamily="34" charset="0"/>
                <a:ea typeface="Open Sans" panose="020B0606030504020204" pitchFamily="34" charset="0"/>
                <a:cs typeface="Open Sans" panose="020B0606030504020204" pitchFamily="34" charset="0"/>
              </a:rPr>
              <a:t>- Je hebt advies nodig over het indienen van een klacht over een collega.</a:t>
            </a:r>
          </a:p>
          <a:p>
            <a:r>
              <a:rPr lang="nl-NL" sz="1600">
                <a:solidFill>
                  <a:srgbClr val="43505E"/>
                </a:solidFill>
                <a:latin typeface="Raleway" panose="020B0503030101060003" pitchFamily="34" charset="0"/>
                <a:ea typeface="Open Sans" panose="020B0606030504020204" pitchFamily="34" charset="0"/>
                <a:cs typeface="Open Sans" panose="020B0606030504020204" pitchFamily="34" charset="0"/>
              </a:rPr>
              <a:t>- Je bent bedreigd door een van de bewoners uit het pand waar de werkzaamheden plaatsvinden.</a:t>
            </a: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UUID" val="{B3C260C0-6690-4212-A749-BFA01B3BCAE9}"/>
  <p:tag name="ISPRING_SCORM_RATE_QUIZZES" val="1"/>
  <p:tag name="ISPRING_SCORM_PASSING_SCORE" val="80.000000"/>
  <p:tag name="ISPRING_OUTPUT_FOLDER" val="[[&quot;i\u0002P\uFFFD{A908167C-7931-4F66-93AF-381700C67A57}&quot;,&quot;C:\\Users\\SophieNeessen\\KVGM B.V\\Onderhoud NL - 1317 - General\\2021\\TBM\\Milieu&quot;],[&quot;\uFFFDb\uFFFD\uFFFD{3C71EE61-D62F-4F01-9A78-B7878AF83A6F}&quot;,&quot;C:\\Users\\DaveGunst\\OneDrive - KVGM B.V\\General\\2021\\TBM\\LMRA&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quot;,&quot;onlineDestinationFolderId&quot;:&quot;c23f7825-3943-11eb-bf2b-6e5cdaa5c00d&quot;,&quot;onlineDestinationUrl&quot;:&quot;kvgm1.ispring.eu&quot;}}"/>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RESOURCE_FOLDER" val="C:\Users\SophieNeessen\KVGM B.V\General\2022\TBM\Trillingen\220720_TBM_Trillingen\"/>
  <p:tag name="ISPRING_PRESENTATION_PATH" val="C:\Users\SophieNeessen\KVGM B.V\General\2022\TBM\Trillingen\220720_TBM_Trillingen.pptx"/>
  <p:tag name="ISPRING_SCREEN_RECS_UPDATED" val="C:\Users\SophieNeessen\KVGM B.V\General\2022\TBM\Trillingen\220720_TBM_Trillingen\"/>
  <p:tag name="ISPRING_ULTRA_SCORM_COURCE_TITLE" val="221006 - Trillingen"/>
  <p:tag name="ISPRING_SCORM_ENDPOINT" val="&lt;endpoint&gt;&lt;enable&gt;0&lt;/enable&gt;&lt;lrs&gt;http://&lt;/lrs&gt;&lt;auth&gt;0&lt;/auth&gt;&lt;login&gt;&lt;/login&gt;&lt;password&gt;&lt;/password&gt;&lt;key&gt;&lt;/key&gt;&lt;name&gt;&lt;/name&gt;&lt;email&gt;&lt;/email&gt;&lt;/endpoint&gt;&#10;"/>
  <p:tag name="ISPRING_PRESENTATION_TITLE" val="221006 - Trillingen"/>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6.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7.xml><?xml version="1.0" encoding="utf-8"?>
<p:tagLst xmlns:a="http://schemas.openxmlformats.org/drawingml/2006/main" xmlns:r="http://schemas.openxmlformats.org/officeDocument/2006/relationships" xmlns:p="http://schemas.openxmlformats.org/presentationml/2006/main">
  <p:tag name="GENSWF_SLIDE_UID" val="{7D8251FF-E848-425D-BC57-1E36E45A6D35}:289"/>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9.xml><?xml version="1.0" encoding="utf-8"?>
<p:tagLst xmlns:a="http://schemas.openxmlformats.org/drawingml/2006/main" xmlns:r="http://schemas.openxmlformats.org/officeDocument/2006/relationships" xmlns:p="http://schemas.openxmlformats.org/presentationml/2006/main">
  <p:tag name="GENSWF_SLIDE_UID" val="{373BB034-27E9-44AE-ADCA-67348A729451}:329"/>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11.xml><?xml version="1.0" encoding="utf-8"?>
<p:tagLst xmlns:a="http://schemas.openxmlformats.org/drawingml/2006/main" xmlns:r="http://schemas.openxmlformats.org/officeDocument/2006/relationships" xmlns:p="http://schemas.openxmlformats.org/presentationml/2006/main">
  <p:tag name="GENSWF_SLIDE_UID" val="{2523EC9E-249A-49FE-A93A-CB189B8E07BB}:331"/>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13.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4.xml><?xml version="1.0" encoding="utf-8"?>
<p:tagLst xmlns:a="http://schemas.openxmlformats.org/drawingml/2006/main" xmlns:r="http://schemas.openxmlformats.org/officeDocument/2006/relationships" xmlns:p="http://schemas.openxmlformats.org/presentationml/2006/main">
  <p:tag name="ISPRING_INTERACTION_TYPE_SHAPE_ADDED" val="iSpring.Steps"/>
  <p:tag name="GENSWF_SLIDE_UID" val="{3F57241D-0BF2-490C-A648-6BD66ED5D16B}:324"/>
  <p:tag name="ISPRING_INTERACTION_FULL_PATH" val="C:\Users\SophieNeessen\KVGM B.V\General\2022\TBM\Trillingen\220720_TBM_Trillingen\interactions\intr4.visuals"/>
  <p:tag name="ISPRING_INTERACTION_RELATIVE_PATH" val="220720_TBM_Trillingen\interactions\intr4.visuals"/>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5.quiz"/>
  <p:tag name="GENSWF_SLIDE_UID" val="{AAA83624-0035-4FFA-8910-7A6EF450D1F8}:326"/>
  <p:tag name="ISPRING_QUIZ_FULL_PATH" val="C:\Users\SophieNeessen\KVGM B.V\General\2022\TBM\Trillingen\220720_TBM_Trillingen\quiz\quiz5.quiz"/>
  <p:tag name="ISPRING_QUIZ_RELATIVE_PATH" val="220720_TBM_Trillingen\quiz\quiz5.quiz"/>
</p:tagLst>
</file>

<file path=ppt/tags/tag16.xml><?xml version="1.0" encoding="utf-8"?>
<p:tagLst xmlns:a="http://schemas.openxmlformats.org/drawingml/2006/main" xmlns:r="http://schemas.openxmlformats.org/officeDocument/2006/relationships" xmlns:p="http://schemas.openxmlformats.org/presentationml/2006/main">
  <p:tag name="ISPRING_INTERACTION_TYPE_SHAPE_ADDED" val="iSpring.Steps"/>
  <p:tag name="GENSWF_SLIDE_UID" val="{3F57241D-0BF2-490C-A648-6BD66ED5D16B}:324"/>
  <p:tag name="ISPRING_INTERACTION_FULL_PATH" val="C:\Users\SophieNeessen\KVGM B.V\General\2022\TBM\Trillingen\220720_TBM_Trillingen\interactions\intr4.visuals"/>
  <p:tag name="ISPRING_INTERACTION_RELATIVE_PATH" val="220720_TBM_Trillingen\interactions\intr4.visuals"/>
</p:tagLst>
</file>

<file path=ppt/tags/tag17.xml><?xml version="1.0" encoding="utf-8"?>
<p:tagLst xmlns:a="http://schemas.openxmlformats.org/drawingml/2006/main" xmlns:r="http://schemas.openxmlformats.org/officeDocument/2006/relationships" xmlns:p="http://schemas.openxmlformats.org/presentationml/2006/main">
  <p:tag name="ISPRING_INTERACTION_TYPE_SHAPE_ADDED" val="iSpring.Steps"/>
  <p:tag name="GENSWF_SLIDE_UID" val="{3F57241D-0BF2-490C-A648-6BD66ED5D16B}:324"/>
  <p:tag name="ISPRING_INTERACTION_FULL_PATH" val="C:\Users\SophieNeessen\KVGM B.V\General\2022\TBM\Trillingen\220720_TBM_Trillingen\interactions\intr4.visuals"/>
  <p:tag name="ISPRING_INTERACTION_RELATIVE_PATH" val="220720_TBM_Trillingen\interactions\intr4.visuals"/>
</p:tagLst>
</file>

<file path=ppt/tags/tag18.xml><?xml version="1.0" encoding="utf-8"?>
<p:tagLst xmlns:a="http://schemas.openxmlformats.org/drawingml/2006/main" xmlns:r="http://schemas.openxmlformats.org/officeDocument/2006/relationships" xmlns:p="http://schemas.openxmlformats.org/presentationml/2006/main">
  <p:tag name="ISPRING_QUIZ_SHAPES_ADDED" val="1"/>
  <p:tag name="ISPRING_RESOURCE_QUIZ" val="quiz3.quiz"/>
  <p:tag name="ISPRING_QUIZ_FULL_PATH" val="C:\Users\SophieNeessen\KVGM B.V\General\2021\TBM\Milieu\220106_ TBM_Milieu\quiz\quiz3.quiz"/>
  <p:tag name="ISPRING_QUIZ_RELATIVE_PATH" val="220106_ TBM_Milieu\quiz\quiz3.quiz"/>
  <p:tag name="ISPRING_SLIDE_BRANCHING_PROPERTIES" val="&lt;BranchingProperties&gt;&lt;nextAction&gt;&lt;action&gt;1&lt;/action&gt;&lt;/nextAction&gt;&lt;prevAction&gt;&lt;action&gt;0&lt;/action&gt;&lt;/prevAction&gt;&lt;lock&gt;0&lt;/lock&gt;&lt;/BranchingProperties&gt;&#10;"/>
  <p:tag name="ISPRING_SLIDE_QUIZ_PROPERTIES" val="&lt;QuizProperties&gt;&lt;passAction&gt;&lt;action&gt;1&lt;/action&gt;&lt;/passAction&gt;&lt;failAction&gt;&lt;action&gt;3&lt;/action&gt;&lt;/failAction&gt;&lt;viewSlidesPolicy&gt;0&lt;/viewSlidesPolicy&gt;&lt;allowInterrupt&gt;1&lt;/allowInterrupt&gt;&lt;restartFailedQuiz&gt;0&lt;/restartFailedQuiz&gt;&lt;/QuizProperties&gt;&#10;"/>
  <p:tag name="GENSWF_SLIDE_UID" val="{3200D80F-D746-47CC-AE47-AD8BF9E09685}:313"/>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Props1.xml><?xml version="1.0" encoding="utf-8"?>
<ds:datastoreItem xmlns:ds="http://schemas.openxmlformats.org/officeDocument/2006/customXml" ds:itemID="{0B5F097D-7095-429A-A010-8B706488C37A}"/>
</file>

<file path=customXml/itemProps2.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3.xml><?xml version="1.0" encoding="utf-8"?>
<ds:datastoreItem xmlns:ds="http://schemas.openxmlformats.org/officeDocument/2006/customXml" ds:itemID="{E6459084-D939-4E12-B447-ABD88037E492}">
  <ds:schemaRefs>
    <ds:schemaRef ds:uri="354bdada-064f-408e-ac1d-e60353a3ab75"/>
    <ds:schemaRef ds:uri="9218e834-f3ca-4ff2-8875-332b91ae80f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2175</Words>
  <Application>Microsoft Office PowerPoint</Application>
  <PresentationFormat>Breedbeeld</PresentationFormat>
  <Paragraphs>200</Paragraphs>
  <Slides>18</Slides>
  <Notes>18</Notes>
  <HiddenSlides>0</HiddenSlides>
  <MMClips>0</MMClips>
  <ScaleCrop>false</ScaleCrop>
  <HeadingPairs>
    <vt:vector size="4" baseType="variant">
      <vt:variant>
        <vt:lpstr>Thema</vt:lpstr>
      </vt:variant>
      <vt:variant>
        <vt:i4>1</vt:i4>
      </vt:variant>
      <vt:variant>
        <vt:lpstr>Diatitels</vt:lpstr>
      </vt:variant>
      <vt:variant>
        <vt:i4>18</vt:i4>
      </vt:variant>
    </vt:vector>
  </HeadingPairs>
  <TitlesOfParts>
    <vt:vector size="19" baseType="lpstr">
      <vt:lpstr>Kantoorthema</vt:lpstr>
      <vt:lpstr>Ongewenst gedrag</vt:lpstr>
      <vt:lpstr>Waarom dit belangrijk is!</vt:lpstr>
      <vt:lpstr>Onderwerpen in deze toolbox:</vt:lpstr>
      <vt:lpstr>PSA</vt:lpstr>
      <vt:lpstr>Discriminatie</vt:lpstr>
      <vt:lpstr>Seksuele intimidatie</vt:lpstr>
      <vt:lpstr>PowerPoint-presentatie</vt:lpstr>
      <vt:lpstr>Pesten</vt:lpstr>
      <vt:lpstr>PowerPoint-presentatie</vt:lpstr>
      <vt:lpstr>Negatieve gevolgen</vt:lpstr>
      <vt:lpstr>PowerPoint-presentatie</vt:lpstr>
      <vt:lpstr>Voorkomen, herkennen &amp; melden</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221006 - Trillingen</dc:title>
  <dc:creator>Michael van Herpen</dc:creator>
  <cp:lastModifiedBy>Else Riksen</cp:lastModifiedBy>
  <cp:revision>2</cp:revision>
  <cp:lastPrinted>2022-01-05T16:08:38Z</cp:lastPrinted>
  <dcterms:created xsi:type="dcterms:W3CDTF">2021-01-14T14:55:38Z</dcterms:created>
  <dcterms:modified xsi:type="dcterms:W3CDTF">2024-03-04T14:48:17Z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0x010100D6B5488DE4D0B74494F5B7676A95748D</vt:lpwstr>
  </property>
  <property fmtid="{D5CDD505-2E9C-101B-9397-08002B2CF9AE}" pid="3" name="MediaServiceImageTags">
    <vt:lpwstr/>
  </property>
</Properties>
</file>